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wmf" ContentType="image/x-wmf"/>
  <Default Extension="gif" ContentType="image/gif"/>
  <Default Extension="m4v" ContentType="video/unknown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charts/chart6.xml" ContentType="application/vnd.openxmlformats-officedocument.drawingml.chart+xml"/>
  <Override PartName="/ppt/theme/themeOverride3.xml" ContentType="application/vnd.openxmlformats-officedocument.themeOverride+xml"/>
  <Override PartName="/ppt/drawings/drawing3.xml" ContentType="application/vnd.openxmlformats-officedocument.drawingml.chartshape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6"/>
  </p:notesMasterIdLst>
  <p:sldIdLst>
    <p:sldId id="256" r:id="rId3"/>
    <p:sldId id="653" r:id="rId4"/>
    <p:sldId id="654" r:id="rId5"/>
    <p:sldId id="655" r:id="rId6"/>
    <p:sldId id="656" r:id="rId7"/>
    <p:sldId id="657" r:id="rId8"/>
    <p:sldId id="658" r:id="rId9"/>
    <p:sldId id="293" r:id="rId10"/>
    <p:sldId id="283" r:id="rId11"/>
    <p:sldId id="276" r:id="rId12"/>
    <p:sldId id="280" r:id="rId13"/>
    <p:sldId id="281" r:id="rId14"/>
    <p:sldId id="659" r:id="rId15"/>
    <p:sldId id="660" r:id="rId16"/>
    <p:sldId id="661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704" r:id="rId26"/>
    <p:sldId id="705" r:id="rId27"/>
    <p:sldId id="555" r:id="rId28"/>
    <p:sldId id="635" r:id="rId29"/>
    <p:sldId id="636" r:id="rId30"/>
    <p:sldId id="637" r:id="rId31"/>
    <p:sldId id="638" r:id="rId32"/>
    <p:sldId id="623" r:id="rId33"/>
    <p:sldId id="558" r:id="rId34"/>
    <p:sldId id="559" r:id="rId35"/>
    <p:sldId id="560" r:id="rId36"/>
    <p:sldId id="561" r:id="rId37"/>
    <p:sldId id="677" r:id="rId38"/>
    <p:sldId id="678" r:id="rId39"/>
    <p:sldId id="679" r:id="rId40"/>
    <p:sldId id="680" r:id="rId41"/>
    <p:sldId id="683" r:id="rId42"/>
    <p:sldId id="691" r:id="rId43"/>
    <p:sldId id="692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569" r:id="rId52"/>
    <p:sldId id="570" r:id="rId53"/>
    <p:sldId id="707" r:id="rId54"/>
    <p:sldId id="646" r:id="rId55"/>
    <p:sldId id="649" r:id="rId56"/>
    <p:sldId id="647" r:id="rId57"/>
    <p:sldId id="648" r:id="rId58"/>
    <p:sldId id="650" r:id="rId59"/>
    <p:sldId id="651" r:id="rId60"/>
    <p:sldId id="652" r:id="rId61"/>
    <p:sldId id="643" r:id="rId62"/>
    <p:sldId id="644" r:id="rId63"/>
    <p:sldId id="645" r:id="rId64"/>
    <p:sldId id="708" r:id="rId65"/>
    <p:sldId id="622" r:id="rId66"/>
    <p:sldId id="573" r:id="rId67"/>
    <p:sldId id="697" r:id="rId68"/>
    <p:sldId id="615" r:id="rId69"/>
    <p:sldId id="709" r:id="rId70"/>
    <p:sldId id="627" r:id="rId71"/>
    <p:sldId id="631" r:id="rId72"/>
    <p:sldId id="633" r:id="rId73"/>
    <p:sldId id="634" r:id="rId74"/>
    <p:sldId id="673" r:id="rId75"/>
    <p:sldId id="674" r:id="rId76"/>
    <p:sldId id="675" r:id="rId77"/>
    <p:sldId id="676" r:id="rId78"/>
    <p:sldId id="458" r:id="rId79"/>
    <p:sldId id="501" r:id="rId80"/>
    <p:sldId id="462" r:id="rId81"/>
    <p:sldId id="695" r:id="rId82"/>
    <p:sldId id="452" r:id="rId83"/>
    <p:sldId id="464" r:id="rId84"/>
    <p:sldId id="465" r:id="rId85"/>
    <p:sldId id="706" r:id="rId86"/>
    <p:sldId id="672" r:id="rId87"/>
    <p:sldId id="710" r:id="rId88"/>
    <p:sldId id="664" r:id="rId89"/>
    <p:sldId id="693" r:id="rId90"/>
    <p:sldId id="610" r:id="rId91"/>
    <p:sldId id="703" r:id="rId92"/>
    <p:sldId id="701" r:id="rId93"/>
    <p:sldId id="702" r:id="rId94"/>
    <p:sldId id="694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591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>
        <p:scale>
          <a:sx n="80" d="100"/>
          <a:sy n="80" d="100"/>
        </p:scale>
        <p:origin x="-1056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notesMaster" Target="notesMasters/notes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theme" Target="theme/theme1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Untitled%201:Users:tongpingliu:sheriff:sheriff:figure:sheriff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Untitled%201:Users:tongpingliu:sheriff:sheriff:figure:sheriffoverhea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Untitled%201:Users:tongpingliu:sheriff:sheriff:figure:sheriffoverhead.xlsx" TargetMode="External"/><Relationship Id="rId2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Hard%20Disk:Users:charlie:Dropbox:Research:Dthreads:paper:fig:overhead.xlsx" TargetMode="External"/><Relationship Id="rId3" Type="http://schemas.openxmlformats.org/officeDocument/2006/relationships/chartUserShapes" Target="../drawings/drawing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Hard%20Disk:Users:charlie:Dropbox:Research:Dthreads:paper:fig:overhead.xlsx" TargetMode="External"/><Relationship Id="rId3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025976"/>
        <c:axId val="2145027384"/>
      </c:barChart>
      <c:catAx>
        <c:axId val="21450259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2145027384"/>
        <c:crosses val="autoZero"/>
        <c:auto val="1"/>
        <c:lblAlgn val="ctr"/>
        <c:lblOffset val="100"/>
        <c:noMultiLvlLbl val="0"/>
      </c:catAx>
      <c:valAx>
        <c:axId val="2145027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45025976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169400699913"/>
          <c:y val="0.0659180519101779"/>
          <c:w val="0.867140201224847"/>
          <c:h val="0.444021289005541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'perf '!$B$22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noFill/>
            </a:ln>
          </c:spPr>
          <c:invertIfNegative val="0"/>
          <c:cat>
            <c:strRef>
              <c:f>'perf '!$A$23:$A$41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'!$B$23:$B$41</c:f>
              <c:numCache>
                <c:formatCode>General</c:formatCode>
                <c:ptCount val="19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8">
                  <c:v>1.0</c:v>
                </c:pt>
              </c:numCache>
            </c:numRef>
          </c:val>
        </c:ser>
        <c:ser>
          <c:idx val="0"/>
          <c:order val="1"/>
          <c:tx>
            <c:strRef>
              <c:f>'perf '!$C$22</c:f>
              <c:strCache>
                <c:ptCount val="1"/>
                <c:pt idx="0">
                  <c:v>SHERIFF-DETECT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11"/>
            <c:invertIfNegative val="0"/>
            <c:bubble3D val="0"/>
            <c:spPr>
              <a:solidFill>
                <a:schemeClr val="tx1"/>
              </a:solidFill>
              <a:effectLst>
                <a:outerShdw blurRad="50800" dist="50800" dir="10800000" algn="tl" rotWithShape="0">
                  <a:srgbClr val="000000">
                    <a:alpha val="43137"/>
                  </a:srgbClr>
                </a:outerShdw>
              </a:effectLst>
            </c:spPr>
          </c:dPt>
          <c:cat>
            <c:strRef>
              <c:f>'perf '!$A$23:$A$41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'!$C$23:$C$41</c:f>
              <c:numCache>
                <c:formatCode>0.00</c:formatCode>
                <c:ptCount val="19"/>
                <c:pt idx="0">
                  <c:v>1.00351132098317</c:v>
                </c:pt>
                <c:pt idx="1">
                  <c:v>8.225752904908702</c:v>
                </c:pt>
                <c:pt idx="2">
                  <c:v>1.273559011931156</c:v>
                </c:pt>
                <c:pt idx="3">
                  <c:v>1.034208432776452</c:v>
                </c:pt>
                <c:pt idx="4">
                  <c:v>11.38983050795978</c:v>
                </c:pt>
                <c:pt idx="5">
                  <c:v>0.769411764620794</c:v>
                </c:pt>
                <c:pt idx="6">
                  <c:v>1.293788472291256</c:v>
                </c:pt>
                <c:pt idx="7">
                  <c:v>0.116519739364455</c:v>
                </c:pt>
                <c:pt idx="8">
                  <c:v>0.997835923667126</c:v>
                </c:pt>
                <c:pt idx="9">
                  <c:v>1.133333333333333</c:v>
                </c:pt>
                <c:pt idx="10">
                  <c:v>1.038639125151883</c:v>
                </c:pt>
                <c:pt idx="11">
                  <c:v>1.016713091922006</c:v>
                </c:pt>
                <c:pt idx="12">
                  <c:v>1.667469879365388</c:v>
                </c:pt>
                <c:pt idx="13">
                  <c:v>1.104813315315776</c:v>
                </c:pt>
                <c:pt idx="14">
                  <c:v>0.611090708725019</c:v>
                </c:pt>
                <c:pt idx="15">
                  <c:v>0.966046648922212</c:v>
                </c:pt>
                <c:pt idx="16">
                  <c:v>1.090909090814876</c:v>
                </c:pt>
                <c:pt idx="18">
                  <c:v>1.206955616756438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082088"/>
        <c:axId val="2145085096"/>
      </c:barChart>
      <c:catAx>
        <c:axId val="2145082088"/>
        <c:scaling>
          <c:orientation val="minMax"/>
        </c:scaling>
        <c:delete val="0"/>
        <c:axPos val="b"/>
        <c:majorTickMark val="out"/>
        <c:minorTickMark val="none"/>
        <c:tickLblPos val="low"/>
        <c:txPr>
          <a:bodyPr rot="-2700000" vert="horz"/>
          <a:lstStyle/>
          <a:p>
            <a:pPr>
              <a:defRPr sz="1600" b="1"/>
            </a:pPr>
            <a:endParaRPr lang="en-US"/>
          </a:p>
        </c:txPr>
        <c:crossAx val="2145085096"/>
        <c:crosses val="autoZero"/>
        <c:auto val="0"/>
        <c:lblAlgn val="ctr"/>
        <c:lblOffset val="100"/>
        <c:tickLblSkip val="1"/>
        <c:tickMarkSkip val="9"/>
        <c:noMultiLvlLbl val="0"/>
      </c:catAx>
      <c:valAx>
        <c:axId val="2145085096"/>
        <c:scaling>
          <c:orientation val="minMax"/>
          <c:max val="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 b="1"/>
                </a:pPr>
                <a:r>
                  <a:rPr lang="en-US" sz="1800" b="1" dirty="0"/>
                  <a:t>Normalized</a:t>
                </a:r>
                <a:r>
                  <a:rPr lang="en-US" sz="1800" b="1" baseline="0" dirty="0"/>
                  <a:t> Execution Time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00277777777777778"/>
              <c:y val="0.0381601049868766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2145082088"/>
        <c:crosses val="autoZero"/>
        <c:crossBetween val="between"/>
        <c:majorUnit val="0.5"/>
      </c:valAx>
    </c:plotArea>
    <c:legend>
      <c:legendPos val="b"/>
      <c:layout>
        <c:manualLayout>
          <c:xMode val="edge"/>
          <c:yMode val="edge"/>
          <c:x val="0.28937521872266"/>
          <c:y val="0.909937591134441"/>
          <c:w val="0.50561165791776"/>
          <c:h val="0.0851794549325075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270852795943"/>
          <c:y val="0.119504463315695"/>
          <c:w val="0.882129209484407"/>
          <c:h val="0.45884383202099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'perf '!$G$1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noFill/>
            </a:ln>
          </c:spPr>
          <c:invertIfNegative val="0"/>
          <c:cat>
            <c:strRef>
              <c:f>'perf '!$F$2:$F$20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'!$G$2:$G$20</c:f>
              <c:numCache>
                <c:formatCode>General</c:formatCode>
                <c:ptCount val="19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8">
                  <c:v>1.0</c:v>
                </c:pt>
              </c:numCache>
            </c:numRef>
          </c:val>
        </c:ser>
        <c:ser>
          <c:idx val="0"/>
          <c:order val="1"/>
          <c:tx>
            <c:strRef>
              <c:f>'perf '!$H$1</c:f>
              <c:strCache>
                <c:ptCount val="1"/>
                <c:pt idx="0">
                  <c:v>SHERIFF-PROTECT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'perf '!$F$2:$F$20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'!$H$2:$H$20</c:f>
              <c:numCache>
                <c:formatCode>0.00</c:formatCode>
                <c:ptCount val="19"/>
                <c:pt idx="0">
                  <c:v>1.002542680711951</c:v>
                </c:pt>
                <c:pt idx="1">
                  <c:v>1.108845150580982</c:v>
                </c:pt>
                <c:pt idx="2">
                  <c:v>1.017383348611671</c:v>
                </c:pt>
                <c:pt idx="3">
                  <c:v>1.033890214797136</c:v>
                </c:pt>
                <c:pt idx="4">
                  <c:v>1.47215496361385</c:v>
                </c:pt>
                <c:pt idx="5">
                  <c:v>0.757647058739743</c:v>
                </c:pt>
                <c:pt idx="6">
                  <c:v>1.284275321759702</c:v>
                </c:pt>
                <c:pt idx="7">
                  <c:v>0.113453430433812</c:v>
                </c:pt>
                <c:pt idx="8">
                  <c:v>0.998360548232671</c:v>
                </c:pt>
                <c:pt idx="9">
                  <c:v>1.000555864369094</c:v>
                </c:pt>
                <c:pt idx="10">
                  <c:v>1.026002430133657</c:v>
                </c:pt>
                <c:pt idx="11">
                  <c:v>0.848699763593381</c:v>
                </c:pt>
                <c:pt idx="12">
                  <c:v>1.253012048078037</c:v>
                </c:pt>
                <c:pt idx="13">
                  <c:v>0.93567251459968</c:v>
                </c:pt>
                <c:pt idx="14">
                  <c:v>0.599338964326461</c:v>
                </c:pt>
                <c:pt idx="15">
                  <c:v>0.942426926454676</c:v>
                </c:pt>
                <c:pt idx="16">
                  <c:v>1.046590909000522</c:v>
                </c:pt>
                <c:pt idx="18">
                  <c:v>0.87321433294718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4865880"/>
        <c:axId val="2144835192"/>
      </c:barChart>
      <c:catAx>
        <c:axId val="2144865880"/>
        <c:scaling>
          <c:orientation val="minMax"/>
        </c:scaling>
        <c:delete val="0"/>
        <c:axPos val="b"/>
        <c:majorTickMark val="out"/>
        <c:minorTickMark val="none"/>
        <c:tickLblPos val="low"/>
        <c:txPr>
          <a:bodyPr rot="-2700000" vert="horz"/>
          <a:lstStyle/>
          <a:p>
            <a:pPr>
              <a:defRPr sz="1200" b="1"/>
            </a:pPr>
            <a:endParaRPr lang="en-US"/>
          </a:p>
        </c:txPr>
        <c:crossAx val="2144835192"/>
        <c:crossesAt val="0.0"/>
        <c:auto val="0"/>
        <c:lblAlgn val="ctr"/>
        <c:lblOffset val="100"/>
        <c:tickLblSkip val="1"/>
        <c:tickMarkSkip val="9"/>
        <c:noMultiLvlLbl val="0"/>
      </c:catAx>
      <c:valAx>
        <c:axId val="2144835192"/>
        <c:scaling>
          <c:orientation val="minMax"/>
          <c:max val="1.75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 b="1"/>
                </a:pPr>
                <a:r>
                  <a:rPr lang="en-US" sz="1800" b="1" dirty="0"/>
                  <a:t>Normalized</a:t>
                </a:r>
                <a:r>
                  <a:rPr lang="en-US" sz="1800" b="1" baseline="0" dirty="0"/>
                  <a:t> Execution Time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0043791983629165"/>
              <c:y val="0.0732081364829396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2144865880"/>
        <c:crosses val="autoZero"/>
        <c:crossBetween val="between"/>
        <c:majorUnit val="0.25"/>
        <c:minorUnit val="0.04"/>
      </c:valAx>
    </c:plotArea>
    <c:legend>
      <c:legendPos val="b"/>
      <c:layout>
        <c:manualLayout>
          <c:xMode val="edge"/>
          <c:yMode val="edge"/>
          <c:x val="0.257531058617673"/>
          <c:y val="0.871057888597258"/>
          <c:w val="0.526090879265092"/>
          <c:h val="0.10927335471954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800" b="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0169400699913"/>
          <c:y val="0.136288406613572"/>
          <c:w val="0.867140201224847"/>
          <c:h val="0.43026366022429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'perf '!$B$22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12700">
              <a:noFill/>
            </a:ln>
          </c:spPr>
          <c:invertIfNegative val="0"/>
          <c:cat>
            <c:strRef>
              <c:f>'perf '!$A$23:$A$41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'!$B$23:$B$41</c:f>
              <c:numCache>
                <c:formatCode>General</c:formatCode>
                <c:ptCount val="19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8">
                  <c:v>1.0</c:v>
                </c:pt>
              </c:numCache>
            </c:numRef>
          </c:val>
        </c:ser>
        <c:ser>
          <c:idx val="0"/>
          <c:order val="1"/>
          <c:tx>
            <c:strRef>
              <c:f>'perf '!$C$22</c:f>
              <c:strCache>
                <c:ptCount val="1"/>
                <c:pt idx="0">
                  <c:v>SHERIFF-DETECT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11"/>
            <c:invertIfNegative val="0"/>
            <c:bubble3D val="0"/>
            <c:spPr>
              <a:solidFill>
                <a:schemeClr val="tx1"/>
              </a:solidFill>
              <a:effectLst>
                <a:outerShdw blurRad="50800" dist="50800" dir="10800000" algn="tl" rotWithShape="0">
                  <a:srgbClr val="000000">
                    <a:alpha val="43137"/>
                  </a:srgbClr>
                </a:outerShdw>
              </a:effectLst>
            </c:spPr>
          </c:dPt>
          <c:cat>
            <c:strRef>
              <c:f>'perf '!$A$23:$A$41</c:f>
              <c:strCache>
                <c:ptCount val="19"/>
                <c:pt idx="0">
                  <c:v>blackscholes</c:v>
                </c:pt>
                <c:pt idx="1">
                  <c:v>canneal</c:v>
                </c:pt>
                <c:pt idx="2">
                  <c:v>dedup</c:v>
                </c:pt>
                <c:pt idx="3">
                  <c:v>ferret</c:v>
                </c:pt>
                <c:pt idx="4">
                  <c:v>fluidanimate</c:v>
                </c:pt>
                <c:pt idx="5">
                  <c:v>histogram</c:v>
                </c:pt>
                <c:pt idx="6">
                  <c:v>kmeans</c:v>
                </c:pt>
                <c:pt idx="7">
                  <c:v>linear_regression</c:v>
                </c:pt>
                <c:pt idx="8">
                  <c:v>matrix_multiply</c:v>
                </c:pt>
                <c:pt idx="9">
                  <c:v>pbzip2</c:v>
                </c:pt>
                <c:pt idx="10">
                  <c:v>pca</c:v>
                </c:pt>
                <c:pt idx="11">
                  <c:v>pfscan</c:v>
                </c:pt>
                <c:pt idx="12">
                  <c:v>reverse_index</c:v>
                </c:pt>
                <c:pt idx="13">
                  <c:v>streamcluster</c:v>
                </c:pt>
                <c:pt idx="14">
                  <c:v>string_match</c:v>
                </c:pt>
                <c:pt idx="15">
                  <c:v>swaptions</c:v>
                </c:pt>
                <c:pt idx="16">
                  <c:v>word_count</c:v>
                </c:pt>
                <c:pt idx="18">
                  <c:v>geomean</c:v>
                </c:pt>
              </c:strCache>
            </c:strRef>
          </c:cat>
          <c:val>
            <c:numRef>
              <c:f>'perf '!$C$23:$C$41</c:f>
              <c:numCache>
                <c:formatCode>0.00</c:formatCode>
                <c:ptCount val="19"/>
                <c:pt idx="0">
                  <c:v>1.00351132098317</c:v>
                </c:pt>
                <c:pt idx="1">
                  <c:v>8.225752904908702</c:v>
                </c:pt>
                <c:pt idx="2">
                  <c:v>1.273559011931156</c:v>
                </c:pt>
                <c:pt idx="3">
                  <c:v>1.034208432776452</c:v>
                </c:pt>
                <c:pt idx="4">
                  <c:v>11.38983050795978</c:v>
                </c:pt>
                <c:pt idx="5">
                  <c:v>0.769411764620794</c:v>
                </c:pt>
                <c:pt idx="6">
                  <c:v>1.293788472291256</c:v>
                </c:pt>
                <c:pt idx="7">
                  <c:v>0.116519739364455</c:v>
                </c:pt>
                <c:pt idx="8">
                  <c:v>0.997835923667126</c:v>
                </c:pt>
                <c:pt idx="9">
                  <c:v>1.133333333333333</c:v>
                </c:pt>
                <c:pt idx="10">
                  <c:v>1.038639125151883</c:v>
                </c:pt>
                <c:pt idx="11">
                  <c:v>1.016713091922006</c:v>
                </c:pt>
                <c:pt idx="12">
                  <c:v>1.667469879365388</c:v>
                </c:pt>
                <c:pt idx="13">
                  <c:v>1.104813315315776</c:v>
                </c:pt>
                <c:pt idx="14">
                  <c:v>0.611090708725019</c:v>
                </c:pt>
                <c:pt idx="15">
                  <c:v>0.966046648922212</c:v>
                </c:pt>
                <c:pt idx="16">
                  <c:v>1.090909090814876</c:v>
                </c:pt>
                <c:pt idx="18">
                  <c:v>1.206955616756438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5172744"/>
        <c:axId val="2145175752"/>
      </c:barChart>
      <c:catAx>
        <c:axId val="2145172744"/>
        <c:scaling>
          <c:orientation val="minMax"/>
        </c:scaling>
        <c:delete val="0"/>
        <c:axPos val="b"/>
        <c:majorTickMark val="out"/>
        <c:minorTickMark val="none"/>
        <c:tickLblPos val="low"/>
        <c:txPr>
          <a:bodyPr rot="-2700000" vert="horz"/>
          <a:lstStyle/>
          <a:p>
            <a:pPr>
              <a:defRPr sz="1200" b="1"/>
            </a:pPr>
            <a:endParaRPr lang="en-US"/>
          </a:p>
        </c:txPr>
        <c:crossAx val="2145175752"/>
        <c:crosses val="autoZero"/>
        <c:auto val="0"/>
        <c:lblAlgn val="ctr"/>
        <c:lblOffset val="100"/>
        <c:tickLblSkip val="1"/>
        <c:tickMarkSkip val="9"/>
        <c:noMultiLvlLbl val="0"/>
      </c:catAx>
      <c:valAx>
        <c:axId val="2145175752"/>
        <c:scaling>
          <c:orientation val="minMax"/>
          <c:max val="2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800" b="1"/>
                </a:pPr>
                <a:r>
                  <a:rPr lang="en-US" sz="1800" b="1" dirty="0"/>
                  <a:t>Normalized</a:t>
                </a:r>
                <a:r>
                  <a:rPr lang="en-US" sz="1800" b="1" baseline="0" dirty="0"/>
                  <a:t> Execution Time</a:t>
                </a:r>
                <a:endParaRPr lang="en-US" sz="1800" b="1" dirty="0"/>
              </a:p>
            </c:rich>
          </c:tx>
          <c:layout>
            <c:manualLayout>
              <c:xMode val="edge"/>
              <c:yMode val="edge"/>
              <c:x val="0.00385290901137358"/>
              <c:y val="0.0714934573788955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/>
          <a:lstStyle/>
          <a:p>
            <a:pPr>
              <a:defRPr sz="1800" b="1"/>
            </a:pPr>
            <a:endParaRPr lang="en-US"/>
          </a:p>
        </c:txPr>
        <c:crossAx val="2145172744"/>
        <c:crosses val="autoZero"/>
        <c:crossBetween val="between"/>
        <c:majorUnit val="0.5"/>
      </c:valAx>
    </c:plotArea>
    <c:legend>
      <c:legendPos val="b"/>
      <c:layout>
        <c:manualLayout>
          <c:xMode val="edge"/>
          <c:yMode val="edge"/>
          <c:x val="0.257430774278215"/>
          <c:y val="0.891419147386586"/>
          <c:w val="0.50561165791776"/>
          <c:h val="0.0851794549325075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overhead!$B$1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overhead!$B$2:$B$19</c:f>
              <c:numCache>
                <c:formatCode>0.00</c:formatCode>
                <c:ptCount val="18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5.740885927145003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2.343696027784322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7">
                  <c:v>2.576183310915307</c:v>
                </c:pt>
              </c:numCache>
            </c:numRef>
          </c:val>
        </c:ser>
        <c:ser>
          <c:idx val="3"/>
          <c:order val="1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2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-2135106008"/>
        <c:axId val="-2135130440"/>
      </c:barChart>
      <c:catAx>
        <c:axId val="-2135106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35130440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-2135130440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-2135106008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054930505845860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  <c:userShapes r:id="rId3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17542650918635"/>
          <c:y val="0.158610713433548"/>
          <c:w val="0.891255139982502"/>
          <c:h val="0.512442585301837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overhead!$B$1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overhead!$B$2:$B$19</c:f>
              <c:numCache>
                <c:formatCode>0.00</c:formatCode>
                <c:ptCount val="18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5.740885927144998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2.343696027784322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7">
                  <c:v>2.576183310915307</c:v>
                </c:pt>
              </c:numCache>
            </c:numRef>
          </c:val>
        </c:ser>
        <c:ser>
          <c:idx val="3"/>
          <c:order val="1"/>
          <c:tx>
            <c:strRef>
              <c:f>overhead!$C$1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overhead!$C$2:$C$19</c:f>
              <c:numCache>
                <c:formatCode>0.00</c:formatCode>
                <c:ptCount val="18"/>
                <c:pt idx="1">
                  <c:v>0.475213675213411</c:v>
                </c:pt>
                <c:pt idx="2">
                  <c:v>1.054706049956845</c:v>
                </c:pt>
                <c:pt idx="3">
                  <c:v>0.139032552487997</c:v>
                </c:pt>
                <c:pt idx="4">
                  <c:v>1.001552895498248</c:v>
                </c:pt>
                <c:pt idx="5">
                  <c:v>1.04088107877448</c:v>
                </c:pt>
                <c:pt idx="6">
                  <c:v>2.92592592588938</c:v>
                </c:pt>
                <c:pt idx="7">
                  <c:v>0.625637005136019</c:v>
                </c:pt>
                <c:pt idx="8">
                  <c:v>1.10514414920853</c:v>
                </c:pt>
                <c:pt idx="10">
                  <c:v>0.984031936112926</c:v>
                </c:pt>
                <c:pt idx="11">
                  <c:v>3.714405762304922</c:v>
                </c:pt>
                <c:pt idx="12">
                  <c:v>3.379101900014992</c:v>
                </c:pt>
                <c:pt idx="13">
                  <c:v>2.322178711285155</c:v>
                </c:pt>
                <c:pt idx="14">
                  <c:v>1.35463258784482</c:v>
                </c:pt>
                <c:pt idx="15">
                  <c:v>0.948502994031138</c:v>
                </c:pt>
                <c:pt idx="17">
                  <c:v>0.742559772961321</c:v>
                </c:pt>
              </c:numCache>
            </c:numRef>
          </c:val>
        </c:ser>
        <c:ser>
          <c:idx val="4"/>
          <c:order val="2"/>
          <c:tx>
            <c:strRef>
              <c:f>overhead!$D$1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overhead!$A$2:$A$19</c:f>
              <c:strCache>
                <c:ptCount val="18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7">
                  <c:v>hmean</c:v>
                </c:pt>
              </c:strCache>
            </c:strRef>
          </c:cat>
          <c:val>
            <c:numRef>
              <c:f>overhead!$D$2:$D$19</c:f>
              <c:numCache>
                <c:formatCode>0.00</c:formatCode>
                <c:ptCount val="18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7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-2110739592"/>
        <c:axId val="-2110742584"/>
      </c:barChart>
      <c:catAx>
        <c:axId val="-21107395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-2110742584"/>
        <c:crosses val="autoZero"/>
        <c:auto val="1"/>
        <c:lblAlgn val="ctr"/>
        <c:lblOffset val="75"/>
        <c:tickLblSkip val="1"/>
        <c:tickMarkSkip val="1"/>
        <c:noMultiLvlLbl val="0"/>
      </c:catAx>
      <c:valAx>
        <c:axId val="-2110742584"/>
        <c:scaling>
          <c:orientation val="minMax"/>
          <c:max val="6.0"/>
        </c:scaling>
        <c:delete val="0"/>
        <c:axPos val="l"/>
        <c:majorGrid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800"/>
                </a:pPr>
                <a:r>
                  <a:rPr lang="en-US" sz="1800" dirty="0" smtClean="0"/>
                  <a:t>runtime relative to pthreads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0.0116547462817148"/>
              <c:y val="0.134746927940826"/>
            </c:manualLayout>
          </c:layout>
          <c:overlay val="0"/>
        </c:title>
        <c:numFmt formatCode="0" sourceLinked="0"/>
        <c:majorTickMark val="out"/>
        <c:minorTickMark val="none"/>
        <c:tickLblPos val="nextTo"/>
        <c:crossAx val="-2110739592"/>
        <c:crossesAt val="1.0"/>
        <c:crossBetween val="between"/>
        <c:majorUnit val="1.0"/>
      </c:valAx>
    </c:plotArea>
    <c:legend>
      <c:legendPos val="b"/>
      <c:layout>
        <c:manualLayout>
          <c:xMode val="edge"/>
          <c:yMode val="edge"/>
          <c:x val="0.181591644794401"/>
          <c:y val="0.854160403245049"/>
          <c:w val="0.642131124234471"/>
          <c:h val="0.0549305058458602"/>
        </c:manualLayout>
      </c:layout>
      <c:overlay val="0"/>
      <c:txPr>
        <a:bodyPr/>
        <a:lstStyle/>
        <a:p>
          <a:pPr>
            <a:defRPr sz="18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600">
          <a:latin typeface="+mn-lt"/>
          <a:cs typeface="Times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0.90833</cdr:x>
      <cdr:y>0.21382</cdr:y>
    </cdr:from>
    <cdr:to>
      <cdr:x>0.98333</cdr:x>
      <cdr:y>0.34989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8305800" y="838188"/>
          <a:ext cx="685800" cy="5334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2400" dirty="0" smtClean="0"/>
            <a:t>21%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0.90833</cdr:x>
      <cdr:y>0.21382</cdr:y>
    </cdr:from>
    <cdr:to>
      <cdr:x>0.98333</cdr:x>
      <cdr:y>0.34989</cdr:y>
    </cdr:to>
    <cdr:sp macro="" textlink="">
      <cdr:nvSpPr>
        <cdr:cNvPr id="3" name="TextBox 4"/>
        <cdr:cNvSpPr txBox="1"/>
      </cdr:nvSpPr>
      <cdr:spPr>
        <a:xfrm xmlns:a="http://schemas.openxmlformats.org/drawingml/2006/main">
          <a:off x="8305800" y="838188"/>
          <a:ext cx="685800" cy="5334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r>
            <a:rPr lang="en-US" sz="2400" b="1" dirty="0" smtClean="0">
              <a:solidFill>
                <a:srgbClr val="FF0000"/>
              </a:solidFill>
            </a:rPr>
            <a:t>20%</a:t>
          </a:r>
          <a:endParaRPr lang="en-US" sz="2400" b="1" dirty="0">
            <a:solidFill>
              <a:srgbClr val="FF0000"/>
            </a:solidFill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0.81667</cdr:x>
      <cdr:y>0.11364</cdr:y>
    </cdr:from>
    <cdr:to>
      <cdr:x>0.875</cdr:x>
      <cdr:y>0.16412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7467600" y="762000"/>
          <a:ext cx="53340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8.4</a:t>
          </a:r>
          <a:endParaRPr lang="en-US" sz="1600" dirty="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0.81667</cdr:x>
      <cdr:y>0.11364</cdr:y>
    </cdr:from>
    <cdr:to>
      <cdr:x>0.875</cdr:x>
      <cdr:y>0.16412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7467600" y="762000"/>
          <a:ext cx="533400" cy="33855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600" dirty="0" smtClean="0"/>
            <a:t>8.4</a:t>
          </a:r>
          <a:endParaRPr lang="en-US" sz="16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beginning, there was the Core. And it was good.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4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D2A0B2A8-96EA-E248-B9F3-AD44917260DB}" type="slidenum">
              <a:rPr lang="en-US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n-cs"/>
              </a:rPr>
              <a:t>Obviously this doesn’t preserve shared</a:t>
            </a:r>
            <a:r>
              <a:rPr lang="en-US" baseline="0" dirty="0" smtClean="0">
                <a:cs typeface="+mn-cs"/>
              </a:rPr>
              <a:t> memory semantics, so we need to commit changes made by one thread so they become visible to others.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ANIMATIONS: threads initially</a:t>
            </a:r>
            <a:r>
              <a:rPr lang="en-US" baseline="0" dirty="0" smtClean="0"/>
              <a:t> on one core then migrating, vs. processes spewed across 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97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Joke: I haven’t verified every reports of PTU. Because the output of PTU is non actionable and there are many false positives, I will have to spend a lot of time to figure out one problem. </a:t>
            </a:r>
          </a:p>
          <a:p>
            <a:pPr marL="228600" indent="-228600">
              <a:buNone/>
            </a:pPr>
            <a:r>
              <a:rPr lang="en-US" baseline="0" dirty="0" smtClean="0"/>
              <a:t>      If I have to figure out all of these problems, I will never graduate.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Allocation sites/cache lines, we intercept memory allocation/free operations.</a:t>
            </a:r>
          </a:p>
          <a:p>
            <a:pPr marL="228600" indent="-228600">
              <a:buNone/>
            </a:pPr>
            <a:r>
              <a:rPr lang="en-US" baseline="0" dirty="0" smtClean="0"/>
              <a:t> Example: one allocation site, called 100 times. PTU can at least report 100 cache lines, but sheriff-detect only report once since they are from the same allocation sites.</a:t>
            </a:r>
          </a:p>
          <a:p>
            <a:pPr marL="228600" indent="-228600">
              <a:buAutoNum type="arabicParenBoth"/>
            </a:pPr>
            <a:r>
              <a:rPr lang="en-US" dirty="0" smtClean="0"/>
              <a:t>They can’t distinguish false</a:t>
            </a:r>
            <a:r>
              <a:rPr lang="en-US" baseline="0" dirty="0" smtClean="0"/>
              <a:t> sharing and true sharing.</a:t>
            </a:r>
          </a:p>
          <a:p>
            <a:pPr marL="228600" indent="-228600">
              <a:buAutoNum type="arabicParenBoth"/>
            </a:pPr>
            <a:r>
              <a:rPr lang="en-US" baseline="0" dirty="0" smtClean="0"/>
              <a:t>They can o</a:t>
            </a:r>
            <a:r>
              <a:rPr lang="en-US" dirty="0" smtClean="0"/>
              <a:t>verstate the occurs of false sharing problem since</a:t>
            </a:r>
            <a:r>
              <a:rPr lang="en-US" baseline="0" dirty="0" smtClean="0"/>
              <a:t> they don’t take interleaved memory access into account.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PTU can’t differentiate true sharing and false sharing,</a:t>
            </a:r>
          </a:p>
          <a:p>
            <a:pPr marL="228600" indent="-228600">
              <a:buNone/>
            </a:pPr>
            <a:r>
              <a:rPr lang="en-US" baseline="0" dirty="0" smtClean="0"/>
              <a:t>They can’t tell when heap object is re-used. </a:t>
            </a:r>
          </a:p>
          <a:p>
            <a:pPr marL="228600" indent="-228600">
              <a:buNone/>
            </a:pPr>
            <a:r>
              <a:rPr lang="en-US" baseline="0" dirty="0" smtClean="0"/>
              <a:t>They will report some cases when memory access are not interleaved. 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In total,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not all padding can improve the performance. It may hurt the performance due to the loss of locality.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X axis:</a:t>
            </a:r>
            <a:r>
              <a:rPr lang="en-US" baseline="0" dirty="0" smtClean="0"/>
              <a:t> </a:t>
            </a:r>
            <a:r>
              <a:rPr lang="en-US" dirty="0" smtClean="0"/>
              <a:t>Two benchmark </a:t>
            </a:r>
            <a:r>
              <a:rPr lang="en-US" dirty="0" err="1" smtClean="0"/>
              <a:t>suite(Phoenix</a:t>
            </a:r>
            <a:r>
              <a:rPr lang="en-US" baseline="0" dirty="0" smtClean="0"/>
              <a:t>) and PARSEC, two real applications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 axis: Normalized runtime to </a:t>
            </a:r>
            <a:r>
              <a:rPr lang="en-US" baseline="0" dirty="0" err="1" smtClean="0"/>
              <a:t>pthreads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Pthreads</a:t>
            </a:r>
            <a:r>
              <a:rPr lang="en-US" baseline="0" dirty="0" smtClean="0"/>
              <a:t> result will be always 1. Smaller is better.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Most of benchmarks, performance are close to </a:t>
            </a:r>
            <a:r>
              <a:rPr lang="en-US" baseline="0" dirty="0" err="1" smtClean="0"/>
              <a:t>pthreads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Only two of them introduce high overhead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For some: significant better than </a:t>
            </a:r>
            <a:r>
              <a:rPr lang="en-US" baseline="0" dirty="0" err="1" smtClean="0"/>
              <a:t>pthreads</a:t>
            </a:r>
            <a:r>
              <a:rPr lang="en-US" baseline="0" dirty="0" smtClean="0"/>
              <a:t> even with detection.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None/>
            </a:pPr>
            <a:r>
              <a:rPr lang="en-US" baseline="0" dirty="0" smtClean="0"/>
              <a:t>What is happening here? If we can eliminate the false sharing, then it is natural to avoid false sharing problem. </a:t>
            </a:r>
          </a:p>
          <a:p>
            <a:pPr marL="228600" indent="-228600">
              <a:buNone/>
            </a:pPr>
            <a:r>
              <a:rPr lang="en-US" baseline="0" dirty="0" smtClean="0"/>
              <a:t>Also, if we don’t have source code or no time to do this, </a:t>
            </a:r>
          </a:p>
          <a:p>
            <a:pPr marL="228600" indent="-228600">
              <a:buNone/>
            </a:pPr>
            <a:r>
              <a:rPr lang="en-US" baseline="0" dirty="0" smtClean="0"/>
              <a:t>we can use sheriff-detect to improve the performance automatically.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b="1" dirty="0" err="1" smtClean="0"/>
              <a:t>Phonix</a:t>
            </a:r>
            <a:r>
              <a:rPr lang="en-US" b="1" baseline="0" dirty="0" smtClean="0"/>
              <a:t> and PARSEC (17), 2 real application </a:t>
            </a:r>
          </a:p>
          <a:p>
            <a:pPr marL="228600" indent="-228600">
              <a:buAutoNum type="arabicPeriod"/>
            </a:pPr>
            <a:r>
              <a:rPr lang="en-US" b="1" baseline="0" dirty="0" smtClean="0"/>
              <a:t>Normalized run time </a:t>
            </a:r>
          </a:p>
          <a:p>
            <a:pPr marL="228600" indent="-228600">
              <a:buAutoNum type="arabicPeriod"/>
            </a:pPr>
            <a:r>
              <a:rPr lang="en-US" b="1" baseline="0" dirty="0" smtClean="0"/>
              <a:t>13% improvement , 10X, other performance improvement</a:t>
            </a:r>
          </a:p>
          <a:p>
            <a:pPr marL="228600" indent="-228600">
              <a:buAutoNum type="arabicPeriod"/>
            </a:pPr>
            <a:r>
              <a:rPr lang="en-US" b="1" baseline="0" dirty="0" err="1" smtClean="0"/>
              <a:t>Linear_regression</a:t>
            </a:r>
            <a:r>
              <a:rPr lang="en-US" b="1" baseline="0" dirty="0" smtClean="0"/>
              <a:t>: one heap object, different threads on different entry.</a:t>
            </a:r>
            <a:endParaRPr lang="en-US" b="1" dirty="0" smtClean="0"/>
          </a:p>
          <a:p>
            <a:r>
              <a:rPr lang="en-US" b="1" dirty="0" smtClean="0"/>
              <a:t>5. Performance</a:t>
            </a:r>
            <a:r>
              <a:rPr lang="en-US" b="1" baseline="0" dirty="0" smtClean="0"/>
              <a:t> better if only on false sharing objects. </a:t>
            </a:r>
          </a:p>
          <a:p>
            <a:r>
              <a:rPr lang="en-US" b="1" baseline="0" dirty="0" smtClean="0"/>
              <a:t>6. </a:t>
            </a:r>
            <a:endParaRPr lang="en-US" b="1" dirty="0" smtClean="0"/>
          </a:p>
          <a:p>
            <a:r>
              <a:rPr lang="en-US" dirty="0" err="1" smtClean="0"/>
              <a:t>Fluidanimate</a:t>
            </a:r>
            <a:r>
              <a:rPr lang="en-US" dirty="0" smtClean="0"/>
              <a:t>: too much transactions,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: forking overhead. </a:t>
            </a:r>
            <a:r>
              <a:rPr lang="en-US" baseline="0" dirty="0" err="1" smtClean="0"/>
              <a:t>reverse_index</a:t>
            </a:r>
            <a:r>
              <a:rPr lang="en-US" baseline="0" dirty="0" smtClean="0"/>
              <a:t>: thread-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-process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when same speed or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5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Highlight</a:t>
            </a:r>
            <a:r>
              <a:rPr lang="en-US" baseline="0" dirty="0" smtClean="0"/>
              <a:t> when same speed or faster.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645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Panel 1 = what</a:t>
            </a:r>
            <a:r>
              <a:rPr lang="en-US" baseline="0" dirty="0" smtClean="0"/>
              <a:t> it does, panel 2 = how, panel 3 = efficient, panel 4 = easy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2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cs typeface="+mn-cs"/>
              </a:rPr>
              <a:t>Cache coherence protocol makes false sharing problem unpleasant performance effect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fld id="{826686BA-294C-5C49-B964-EB0733E8DC7E}" type="slidenum">
              <a:rPr lang="en-US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1.wdp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4" Type="http://schemas.openxmlformats.org/officeDocument/2006/relationships/image" Target="../media/image47.png"/><Relationship Id="rId5" Type="http://schemas.openxmlformats.org/officeDocument/2006/relationships/image" Target="../media/image48.g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4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43.png"/><Relationship Id="rId5" Type="http://schemas.openxmlformats.org/officeDocument/2006/relationships/image" Target="../media/image55.jpe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jpeg"/><Relationship Id="rId3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/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i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86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961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4270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524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In the Beginning…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056843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983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2461" y="2438400"/>
            <a:ext cx="7861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  <a:latin typeface="Herculanum"/>
                <a:cs typeface="Herculanum"/>
              </a:rPr>
              <a:t>False Sharing!</a:t>
            </a:r>
            <a:endParaRPr lang="en-US" sz="8000" b="1" dirty="0">
              <a:solidFill>
                <a:srgbClr val="FFFF00"/>
              </a:solidFill>
              <a:latin typeface="Herculanum"/>
              <a:cs typeface="Herculanum"/>
            </a:endParaRPr>
          </a:p>
        </p:txBody>
      </p:sp>
    </p:spTree>
    <p:extLst>
      <p:ext uri="{BB962C8B-B14F-4D97-AF65-F5344CB8AC3E}">
        <p14:creationId xmlns:p14="http://schemas.microsoft.com/office/powerpoint/2010/main" val="3877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24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914400"/>
            <a:ext cx="1600200" cy="181862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924573"/>
            <a:ext cx="1600200" cy="181862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4191000"/>
            <a:ext cx="1752600" cy="1030529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752600" y="2281238"/>
            <a:ext cx="1600200" cy="5032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Thread 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1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486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867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248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629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752600" y="3241675"/>
            <a:ext cx="1524000" cy="334963"/>
            <a:chOff x="1752600" y="3505200"/>
            <a:chExt cx="1524000" cy="334804"/>
          </a:xfrm>
        </p:grpSpPr>
        <p:sp>
          <p:nvSpPr>
            <p:cNvPr id="89" name="Rectangle 88"/>
            <p:cNvSpPr/>
            <p:nvPr/>
          </p:nvSpPr>
          <p:spPr>
            <a:xfrm>
              <a:off x="17526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33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14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95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2819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200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438400" y="4918075"/>
            <a:ext cx="381000" cy="33496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30734" name="Group 40"/>
          <p:cNvGrpSpPr>
            <a:grpSpLocks/>
          </p:cNvGrpSpPr>
          <p:nvPr/>
        </p:nvGrpSpPr>
        <p:grpSpPr bwMode="auto">
          <a:xfrm>
            <a:off x="3962400" y="4918075"/>
            <a:ext cx="1524000" cy="334963"/>
            <a:chOff x="3962400" y="5227796"/>
            <a:chExt cx="1524000" cy="334804"/>
          </a:xfrm>
        </p:grpSpPr>
        <p:sp>
          <p:nvSpPr>
            <p:cNvPr id="82" name="Rectangle 81"/>
            <p:cNvSpPr/>
            <p:nvPr/>
          </p:nvSpPr>
          <p:spPr>
            <a:xfrm>
              <a:off x="3962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43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24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105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5638800" y="2281238"/>
            <a:ext cx="1600200" cy="5032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Thread 2</a:t>
            </a:r>
          </a:p>
        </p:txBody>
      </p: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5715000" y="3195638"/>
            <a:ext cx="1524000" cy="334962"/>
            <a:chOff x="5715000" y="3505200"/>
            <a:chExt cx="1524000" cy="334804"/>
          </a:xfrm>
        </p:grpSpPr>
        <p:sp>
          <p:nvSpPr>
            <p:cNvPr id="103" name="Rectangle 102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3276600" y="2973385"/>
            <a:ext cx="2438400" cy="461665"/>
            <a:chOff x="3276600" y="3203833"/>
            <a:chExt cx="2438400" cy="461405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3276600" y="3657602"/>
              <a:ext cx="2438400" cy="1586"/>
            </a:xfrm>
            <a:prstGeom prst="line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46" name="TextBox 53"/>
            <p:cNvSpPr txBox="1">
              <a:spLocks noChangeArrowheads="1"/>
            </p:cNvSpPr>
            <p:nvPr/>
          </p:nvSpPr>
          <p:spPr bwMode="auto">
            <a:xfrm>
              <a:off x="3741637" y="3203833"/>
              <a:ext cx="1498189" cy="461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  <a:cs typeface="Calibri"/>
                </a:rPr>
                <a:t>Invalidate</a:t>
              </a:r>
            </a:p>
          </p:txBody>
        </p:sp>
      </p:grpSp>
      <p:sp>
        <p:nvSpPr>
          <p:cNvPr id="44" name="Bent-Up Arrow 43"/>
          <p:cNvSpPr/>
          <p:nvPr/>
        </p:nvSpPr>
        <p:spPr>
          <a:xfrm flipH="1">
            <a:off x="2286000" y="3576638"/>
            <a:ext cx="1676400" cy="1600200"/>
          </a:xfrm>
          <a:prstGeom prst="bentUpArrow">
            <a:avLst>
              <a:gd name="adj1" fmla="val 13842"/>
              <a:gd name="adj2" fmla="val 19444"/>
              <a:gd name="adj3" fmla="val 24752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7" name="Bent-Up Arrow 46"/>
          <p:cNvSpPr/>
          <p:nvPr/>
        </p:nvSpPr>
        <p:spPr>
          <a:xfrm>
            <a:off x="5486400" y="3576638"/>
            <a:ext cx="1295400" cy="1600200"/>
          </a:xfrm>
          <a:prstGeom prst="bentUpArrow">
            <a:avLst>
              <a:gd name="adj1" fmla="val 17280"/>
              <a:gd name="adj2" fmla="val 25000"/>
              <a:gd name="adj3" fmla="val 23958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52600" y="32464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1760538" y="3049588"/>
            <a:ext cx="439737" cy="1587"/>
          </a:xfrm>
          <a:prstGeom prst="line">
            <a:avLst/>
          </a:prstGeom>
          <a:ln w="63500">
            <a:solidFill>
              <a:srgbClr val="FF0000"/>
            </a:solidFill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t="39445" b="39166"/>
          <a:stretch/>
        </p:blipFill>
        <p:spPr>
          <a:xfrm>
            <a:off x="3048000" y="5334000"/>
            <a:ext cx="3219533" cy="6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8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191000"/>
            <a:ext cx="1752600" cy="1030529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581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486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867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248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629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752600" y="3246438"/>
            <a:ext cx="1524000" cy="334962"/>
            <a:chOff x="1752600" y="3505200"/>
            <a:chExt cx="1524000" cy="334804"/>
          </a:xfrm>
        </p:grpSpPr>
        <p:sp>
          <p:nvSpPr>
            <p:cNvPr id="89" name="Rectangle 88"/>
            <p:cNvSpPr/>
            <p:nvPr/>
          </p:nvSpPr>
          <p:spPr>
            <a:xfrm>
              <a:off x="1752600" y="3505200"/>
              <a:ext cx="381000" cy="3348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133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514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956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97" name="Rectangle 96"/>
          <p:cNvSpPr/>
          <p:nvPr/>
        </p:nvSpPr>
        <p:spPr>
          <a:xfrm>
            <a:off x="2819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200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438400" y="4922838"/>
            <a:ext cx="381000" cy="33496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31756" name="Group 40"/>
          <p:cNvGrpSpPr>
            <a:grpSpLocks/>
          </p:cNvGrpSpPr>
          <p:nvPr/>
        </p:nvGrpSpPr>
        <p:grpSpPr bwMode="auto">
          <a:xfrm>
            <a:off x="3962400" y="4922838"/>
            <a:ext cx="1524000" cy="334962"/>
            <a:chOff x="3962400" y="5227796"/>
            <a:chExt cx="1524000" cy="334804"/>
          </a:xfrm>
        </p:grpSpPr>
        <p:sp>
          <p:nvSpPr>
            <p:cNvPr id="82" name="Rectangle 81"/>
            <p:cNvSpPr/>
            <p:nvPr/>
          </p:nvSpPr>
          <p:spPr>
            <a:xfrm>
              <a:off x="3962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343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24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105400" y="5227796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grpSp>
        <p:nvGrpSpPr>
          <p:cNvPr id="6" name="Group 42"/>
          <p:cNvGrpSpPr>
            <a:grpSpLocks/>
          </p:cNvGrpSpPr>
          <p:nvPr/>
        </p:nvGrpSpPr>
        <p:grpSpPr bwMode="auto">
          <a:xfrm>
            <a:off x="5715000" y="3200400"/>
            <a:ext cx="1524000" cy="334963"/>
            <a:chOff x="5715000" y="3505200"/>
            <a:chExt cx="1524000" cy="334804"/>
          </a:xfrm>
        </p:grpSpPr>
        <p:sp>
          <p:nvSpPr>
            <p:cNvPr id="103" name="Rectangle 102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999999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47" name="Bent-Up Arrow 46"/>
          <p:cNvSpPr/>
          <p:nvPr/>
        </p:nvSpPr>
        <p:spPr>
          <a:xfrm>
            <a:off x="5486400" y="3581400"/>
            <a:ext cx="1295400" cy="1600200"/>
          </a:xfrm>
          <a:prstGeom prst="bentUpArrow">
            <a:avLst>
              <a:gd name="adj1" fmla="val 17280"/>
              <a:gd name="adj2" fmla="val 25000"/>
              <a:gd name="adj3" fmla="val 23958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52600" y="32464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3276600" y="2971800"/>
            <a:ext cx="2438400" cy="461665"/>
            <a:chOff x="3276600" y="3201988"/>
            <a:chExt cx="2438400" cy="461665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3276600" y="3657601"/>
              <a:ext cx="2438400" cy="1587"/>
            </a:xfrm>
            <a:prstGeom prst="line">
              <a:avLst/>
            </a:prstGeom>
            <a:ln w="63500">
              <a:solidFill>
                <a:srgbClr val="FF0000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76" name="TextBox 51"/>
            <p:cNvSpPr txBox="1">
              <a:spLocks noChangeArrowheads="1"/>
            </p:cNvSpPr>
            <p:nvPr/>
          </p:nvSpPr>
          <p:spPr bwMode="auto">
            <a:xfrm>
              <a:off x="3733800" y="3201988"/>
              <a:ext cx="149818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eneva" charset="0"/>
                  <a:ea typeface="ＭＳ Ｐゴシック" charset="0"/>
                </a:defRPr>
              </a:lvl9pPr>
            </a:lstStyle>
            <a:p>
              <a:r>
                <a:rPr lang="en-US" i="1" dirty="0">
                  <a:latin typeface="Calibri"/>
                  <a:cs typeface="Calibri"/>
                </a:rPr>
                <a:t>Invalidate</a:t>
              </a:r>
            </a:p>
          </p:txBody>
        </p:sp>
      </p:grpSp>
      <p:sp>
        <p:nvSpPr>
          <p:cNvPr id="55" name="Down Arrow 54"/>
          <p:cNvSpPr/>
          <p:nvPr/>
        </p:nvSpPr>
        <p:spPr>
          <a:xfrm rot="18424928">
            <a:off x="2628900" y="3167063"/>
            <a:ext cx="604837" cy="2497138"/>
          </a:xfrm>
          <a:prstGeom prst="downArrow">
            <a:avLst>
              <a:gd name="adj1" fmla="val 47566"/>
              <a:gd name="adj2" fmla="val 53124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962400" y="4922838"/>
            <a:ext cx="381000" cy="334962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6896894" y="3010694"/>
            <a:ext cx="381000" cy="1588"/>
          </a:xfrm>
          <a:prstGeom prst="line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5715000" y="3200400"/>
            <a:ext cx="1524000" cy="334963"/>
            <a:chOff x="5715000" y="3505200"/>
            <a:chExt cx="1524000" cy="334804"/>
          </a:xfrm>
        </p:grpSpPr>
        <p:sp>
          <p:nvSpPr>
            <p:cNvPr id="60" name="Rectangle 59"/>
            <p:cNvSpPr/>
            <p:nvPr/>
          </p:nvSpPr>
          <p:spPr>
            <a:xfrm>
              <a:off x="6096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477000" y="3505200"/>
              <a:ext cx="381000" cy="33480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858000" y="3505200"/>
              <a:ext cx="381000" cy="334804"/>
            </a:xfrm>
            <a:prstGeom prst="rect">
              <a:avLst/>
            </a:prstGeom>
            <a:solidFill>
              <a:srgbClr val="0000FF"/>
            </a:solidFill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715000" y="3505200"/>
              <a:ext cx="381000" cy="334804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581400" y="3657600"/>
            <a:ext cx="21336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Calibri"/>
                <a:cs typeface="Calibri"/>
              </a:rPr>
              <a:t>20x</a:t>
            </a:r>
            <a:br>
              <a:rPr lang="en-US" sz="3600" b="1" dirty="0" smtClean="0">
                <a:solidFill>
                  <a:srgbClr val="FF0000"/>
                </a:solidFill>
                <a:latin typeface="Calibri"/>
                <a:cs typeface="Calibri"/>
              </a:rPr>
            </a:br>
            <a:r>
              <a:rPr lang="en-US" sz="3600" b="1" dirty="0" smtClean="0">
                <a:solidFill>
                  <a:srgbClr val="FF0000"/>
                </a:solidFill>
                <a:latin typeface="Calibri"/>
                <a:cs typeface="Calibri"/>
              </a:rPr>
              <a:t>slower!</a:t>
            </a:r>
            <a:endParaRPr lang="en-US" sz="36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t="39445" b="39166"/>
          <a:stretch/>
        </p:blipFill>
        <p:spPr>
          <a:xfrm>
            <a:off x="3048000" y="5334000"/>
            <a:ext cx="3219533" cy="6886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914400"/>
            <a:ext cx="1600200" cy="18186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924573"/>
            <a:ext cx="1600200" cy="181862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752600" y="2281238"/>
            <a:ext cx="1600200" cy="5032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Thread 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638800" y="2281238"/>
            <a:ext cx="1600200" cy="5032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Thread 2</a:t>
            </a:r>
          </a:p>
        </p:txBody>
      </p:sp>
    </p:spTree>
    <p:extLst>
      <p:ext uri="{BB962C8B-B14F-4D97-AF65-F5344CB8AC3E}">
        <p14:creationId xmlns:p14="http://schemas.microsoft.com/office/powerpoint/2010/main" val="362119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5" grpId="0" animBg="1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val="127409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81000"/>
            <a:ext cx="39624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8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752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9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657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75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There was the Core.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2603961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638800"/>
            <a:ext cx="26670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54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coun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89" y="990600"/>
            <a:ext cx="91440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482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600" y="2057400"/>
            <a:ext cx="5105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04800" y="2667000"/>
            <a:ext cx="2819400" cy="2094131"/>
            <a:chOff x="304800" y="2667000"/>
            <a:chExt cx="2819400" cy="2094131"/>
          </a:xfrm>
        </p:grpSpPr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4800" y="4114800"/>
              <a:ext cx="25908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i="1" dirty="0" smtClean="0">
                  <a:solidFill>
                    <a:srgbClr val="FF0000"/>
                  </a:solidFill>
                  <a:latin typeface="+mj-lt"/>
                </a:rPr>
                <a:t>(“share-if”)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600" y="4267200"/>
            <a:ext cx="5867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 object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9667" y="2743200"/>
            <a:ext cx="585611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Object has 13767 interleaving writes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(starts at 0xd5c8e160, length 32). 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Allocation call stack: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0: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136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1: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444</a:t>
            </a:r>
            <a:endParaRPr lang="en-US" dirty="0">
              <a:solidFill>
                <a:srgbClr val="008000"/>
              </a:solidFill>
              <a:latin typeface="Lucida Sans Typewriter"/>
              <a:cs typeface="Lucida Sans Typewriter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457200"/>
            <a:ext cx="2303145" cy="20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3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597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3124200" y="5334000"/>
            <a:ext cx="36576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Grace [OOPSLA 2009]</a:t>
            </a:r>
          </a:p>
        </p:txBody>
      </p:sp>
    </p:spTree>
    <p:extLst>
      <p:ext uri="{BB962C8B-B14F-4D97-AF65-F5344CB8AC3E}">
        <p14:creationId xmlns:p14="http://schemas.microsoft.com/office/powerpoint/2010/main" val="2136696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505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4000" b="1" dirty="0" smtClean="0">
                <a:latin typeface="Calibri"/>
                <a:ea typeface="ＭＳ Ｐゴシック" charset="0"/>
                <a:cs typeface="Calibri"/>
              </a:rPr>
              <a:t>Isolation</a:t>
            </a:r>
            <a:endParaRPr lang="en-US" sz="4000" b="1" dirty="0">
              <a:latin typeface="Calibri"/>
              <a:ea typeface="ＭＳ Ｐゴシック" charset="0"/>
              <a:cs typeface="Calibri"/>
            </a:endParaRPr>
          </a:p>
        </p:txBody>
      </p:sp>
      <p:pic>
        <p:nvPicPr>
          <p:cNvPr id="6" name="Picture 5" descr="f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6031564" y="914123"/>
            <a:ext cx="977903" cy="280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hread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20255"/>
            <a:ext cx="1219200" cy="21849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3962400" y="2275168"/>
            <a:ext cx="1219200" cy="12700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Rectangle 1"/>
          <p:cNvSpPr/>
          <p:nvPr/>
        </p:nvSpPr>
        <p:spPr bwMode="auto">
          <a:xfrm>
            <a:off x="609600" y="3962400"/>
            <a:ext cx="3505200" cy="26670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286000" y="4191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26" name="Freeform 2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3" name="Freeform 32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6" name="Freeform 35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39" name="Freeform 38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248400" y="3962400"/>
            <a:ext cx="609600" cy="914400"/>
            <a:chOff x="6248400" y="3962400"/>
            <a:chExt cx="609600" cy="914400"/>
          </a:xfrm>
        </p:grpSpPr>
        <p:sp>
          <p:nvSpPr>
            <p:cNvPr id="42" name="Freeform 4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44" name="Title 1"/>
          <p:cNvSpPr txBox="1">
            <a:spLocks/>
          </p:cNvSpPr>
          <p:nvPr/>
        </p:nvSpPr>
        <p:spPr bwMode="auto">
          <a:xfrm>
            <a:off x="609600" y="3505200"/>
            <a:ext cx="32004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s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hared address space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5029200" y="3429000"/>
            <a:ext cx="3124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+mj-lt"/>
                <a:ea typeface="+mj-ea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i="1" dirty="0">
                <a:latin typeface="Calibri"/>
                <a:ea typeface="ＭＳ Ｐゴシック" charset="0"/>
                <a:cs typeface="Calibri"/>
              </a:rPr>
              <a:t>d</a:t>
            </a:r>
            <a:r>
              <a:rPr lang="en-US" sz="2400" i="1" dirty="0" smtClean="0">
                <a:latin typeface="Calibri"/>
                <a:ea typeface="ＭＳ Ｐゴシック" charset="0"/>
                <a:cs typeface="Calibri"/>
              </a:rPr>
              <a:t>isjoint address spaces</a:t>
            </a:r>
            <a:endParaRPr lang="en-US" sz="2400" i="1" dirty="0">
              <a:latin typeface="Calibri"/>
              <a:ea typeface="ＭＳ Ｐゴシック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5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11666 0.22223 " pathEditMode="relative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-0.14167 0.2 " pathEditMode="relative" ptsTypes="AA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3.33333E-6 0.24445 " pathEditMode="relative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-0.05 0.15555 " pathEditMode="relative" ptsTypes="AA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13334 0.1777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888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0.18333 0.16667 " pathEditMode="relative" ptsTypes="AA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-0.04167 0.25556 " pathEditMode="relative" ptsTypes="AA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9167 0.26667 " pathEditMode="relative" ptsTypes="AA">
                                      <p:cBhvr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1" grpId="0" animBg="1"/>
      <p:bldP spid="22" grpId="0" animBg="1"/>
      <p:bldP spid="23" grpId="0" animBg="1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2435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752600"/>
            <a:ext cx="3837232" cy="39370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43400" y="2667000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343400" y="2667001"/>
            <a:ext cx="152400" cy="533399"/>
          </a:xfrm>
          <a:custGeom>
            <a:avLst/>
            <a:gdLst>
              <a:gd name="connsiteX0" fmla="*/ 0 w 711200"/>
              <a:gd name="connsiteY0" fmla="*/ 0 h 2413000"/>
              <a:gd name="connsiteX1" fmla="*/ 673100 w 711200"/>
              <a:gd name="connsiteY1" fmla="*/ 825500 h 2413000"/>
              <a:gd name="connsiteX2" fmla="*/ 38100 w 711200"/>
              <a:gd name="connsiteY2" fmla="*/ 1651000 h 2413000"/>
              <a:gd name="connsiteX3" fmla="*/ 711200 w 711200"/>
              <a:gd name="connsiteY3" fmla="*/ 2413000 h 24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200" h="2413000">
                <a:moveTo>
                  <a:pt x="0" y="0"/>
                </a:moveTo>
                <a:cubicBezTo>
                  <a:pt x="333375" y="275166"/>
                  <a:pt x="666750" y="550333"/>
                  <a:pt x="673100" y="825500"/>
                </a:cubicBezTo>
                <a:cubicBezTo>
                  <a:pt x="679450" y="1100667"/>
                  <a:pt x="31750" y="1386417"/>
                  <a:pt x="38100" y="1651000"/>
                </a:cubicBezTo>
                <a:cubicBezTo>
                  <a:pt x="44450" y="1915583"/>
                  <a:pt x="711200" y="2413000"/>
                  <a:pt x="711200" y="2413000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73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25 0.0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25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0.05 -0.06111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-305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8333 -0.0388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194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75 0.02778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333 -0.03889 L 0.24166 0.00555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222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 -0.06111 L 0.05 0.2055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 0.05 L 0.24167 0.20555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4" grpId="1" animBg="1"/>
      <p:bldP spid="15" grpId="0" animBg="1"/>
      <p:bldP spid="16" grpId="0" animBg="1"/>
      <p:bldP spid="16" grpId="1" animBg="1"/>
      <p:bldP spid="16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Performance: Processes vs. Threads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 cstate="print"/>
          <a:srcRect t="7084" b="-3868"/>
          <a:stretch/>
        </p:blipFill>
        <p:spPr bwMode="auto">
          <a:xfrm>
            <a:off x="415140" y="1447800"/>
            <a:ext cx="7814460" cy="527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334000" y="1651000"/>
            <a:ext cx="24384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threads</a:t>
            </a:r>
          </a:p>
          <a:p>
            <a:r>
              <a:rPr lang="en-US" dirty="0">
                <a:latin typeface="Calibri"/>
                <a:cs typeface="Calibri"/>
              </a:rPr>
              <a:t>p</a:t>
            </a:r>
            <a:r>
              <a:rPr lang="en-US" dirty="0" smtClean="0">
                <a:latin typeface="Calibri"/>
                <a:cs typeface="Calibri"/>
              </a:rPr>
              <a:t>rocesses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867400"/>
            <a:ext cx="70104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1          2           4          8         16        32        64        128     256      512     1024</a:t>
            </a:r>
          </a:p>
          <a:p>
            <a:pPr algn="ctr"/>
            <a:r>
              <a:rPr lang="en-US" sz="1800" dirty="0" smtClean="0">
                <a:latin typeface="Calibri"/>
                <a:cs typeface="Calibri"/>
              </a:rPr>
              <a:t>Thread Execution Time (</a:t>
            </a:r>
            <a:r>
              <a:rPr lang="en-US" sz="1800" dirty="0" err="1" smtClean="0">
                <a:latin typeface="Calibri"/>
                <a:cs typeface="Calibri"/>
              </a:rPr>
              <a:t>ms</a:t>
            </a:r>
            <a:r>
              <a:rPr lang="en-US" sz="1800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600200"/>
            <a:ext cx="609600" cy="445275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1.0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0.8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0.6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0.4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0.2</a:t>
            </a:r>
          </a:p>
          <a:p>
            <a:pPr algn="r">
              <a:lnSpc>
                <a:spcPct val="104000"/>
              </a:lnSpc>
            </a:pPr>
            <a:endParaRPr lang="en-US" sz="1800" dirty="0" smtClean="0">
              <a:latin typeface="Calibri"/>
              <a:cs typeface="Calibri"/>
            </a:endParaRPr>
          </a:p>
          <a:p>
            <a:pPr algn="r">
              <a:lnSpc>
                <a:spcPct val="104000"/>
              </a:lnSpc>
            </a:pPr>
            <a:r>
              <a:rPr lang="en-US" sz="1800" dirty="0" smtClean="0">
                <a:latin typeface="Calibri"/>
                <a:cs typeface="Calibri"/>
              </a:rPr>
              <a:t>0.0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-1022866" y="3396734"/>
            <a:ext cx="32004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Calibri"/>
                <a:cs typeface="Calibri"/>
              </a:rPr>
              <a:t>Normalized Execution Time</a:t>
            </a:r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0582" r="6064" b="85687"/>
          <a:stretch/>
        </p:blipFill>
        <p:spPr bwMode="auto">
          <a:xfrm>
            <a:off x="6858000" y="21590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Content Placeholder 3"/>
          <p:cNvPicPr>
            <a:picLocks noChangeAspect="1" noChangeArrowheads="1"/>
          </p:cNvPicPr>
          <p:nvPr/>
        </p:nvPicPr>
        <p:blipFill rotWithShape="1">
          <a:blip r:embed="rId3" cstate="print"/>
          <a:srcRect l="83860" t="14779" r="6064" b="81490"/>
          <a:stretch/>
        </p:blipFill>
        <p:spPr bwMode="auto">
          <a:xfrm>
            <a:off x="6845300" y="1828800"/>
            <a:ext cx="7874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3810000" y="1752600"/>
            <a:ext cx="3886200" cy="3962400"/>
            <a:chOff x="4191000" y="1752600"/>
            <a:chExt cx="3886200" cy="3962400"/>
          </a:xfrm>
          <a:solidFill>
            <a:srgbClr val="FFFFFF"/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4191000" y="1752600"/>
              <a:ext cx="3886200" cy="39624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72000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350977" y="22098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72000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350977" y="3657600"/>
              <a:ext cx="1345223" cy="137160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18" name="Freeform 1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1" name="Freeform 2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4" name="Freeform 2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2000" y="2438400"/>
            <a:ext cx="609600" cy="914400"/>
            <a:chOff x="6248400" y="3962400"/>
            <a:chExt cx="609600" cy="914400"/>
          </a:xfrm>
        </p:grpSpPr>
        <p:sp>
          <p:nvSpPr>
            <p:cNvPr id="27" name="Freeform 26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88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-2.22222E-6 " pathEditMode="relative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19167 0.2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83" y="1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222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And it was Good.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22339550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3000"/>
            <a:ext cx="2514600" cy="222961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3048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61995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3000"/>
            <a:ext cx="2514600" cy="222961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3048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438400" y="2362200"/>
            <a:ext cx="4419600" cy="1143000"/>
          </a:xfrm>
          <a:prstGeom prst="rect">
            <a:avLst/>
          </a:prstGeom>
          <a:solidFill>
            <a:srgbClr val="FFFF00">
              <a:alpha val="54000"/>
            </a:srgb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Snapshot pages</a:t>
            </a:r>
            <a:br>
              <a:rPr lang="en-US" sz="4000" b="1" dirty="0" smtClean="0"/>
            </a:br>
            <a:r>
              <a:rPr lang="en-US" sz="4000" b="1" dirty="0" smtClean="0"/>
              <a:t>before modifications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781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438400" y="4495800"/>
            <a:ext cx="4267200" cy="533400"/>
          </a:xfrm>
          <a:solidFill>
            <a:srgbClr val="FFFF00">
              <a:alpha val="50000"/>
            </a:srgbClr>
          </a:solidFill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Write back diffs</a:t>
            </a:r>
            <a:endParaRPr lang="en-US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43000"/>
            <a:ext cx="2514600" cy="2229612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304800" y="304800"/>
            <a:ext cx="8839200" cy="5334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Calibri"/>
                <a:ea typeface="+mj-ea"/>
                <a:cs typeface="Calibri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  <a:cs typeface="ＭＳ Ｐゴシック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881C1C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4000" b="1" dirty="0" smtClean="0"/>
              <a:t>“Shared Memory”</a:t>
            </a:r>
            <a:endParaRPr lang="en-US" sz="4000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438400" y="2362200"/>
            <a:ext cx="4419600" cy="1143000"/>
          </a:xfrm>
          <a:prstGeom prst="rect">
            <a:avLst/>
          </a:prstGeom>
          <a:solidFill>
            <a:srgbClr val="FFFF00">
              <a:alpha val="54000"/>
            </a:srgbClr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Snapshot pages</a:t>
            </a:r>
            <a:br>
              <a:rPr lang="en-US" sz="4000" b="1" dirty="0" smtClean="0"/>
            </a:br>
            <a:r>
              <a:rPr lang="en-US" sz="4000" b="1" dirty="0" smtClean="0"/>
              <a:t>before modifications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8011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55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572000" y="1372394"/>
            <a:ext cx="794" cy="2894806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572000" y="1372394"/>
            <a:ext cx="794" cy="2894806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57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>
            <a:off x="4572000" y="1372394"/>
            <a:ext cx="794" cy="2894806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4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It was Very </a:t>
            </a:r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Good. Until…</a:t>
            </a:r>
            <a:endParaRPr lang="en-US" sz="4000" b="1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642155195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572000" y="1372394"/>
            <a:ext cx="794" cy="2894806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400"/>
            <a:ext cx="1441217" cy="12954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4572000" y="1372394"/>
            <a:ext cx="794" cy="2894806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1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066800" y="1371600"/>
          <a:ext cx="7467599" cy="4870374"/>
        </p:xfrm>
        <a:graphic>
          <a:graphicData uri="http://schemas.openxmlformats.org/drawingml/2006/table">
            <a:tbl>
              <a:tblPr/>
              <a:tblGrid>
                <a:gridCol w="2286000"/>
                <a:gridCol w="1981200"/>
                <a:gridCol w="3200399"/>
              </a:tblGrid>
              <a:tr h="72042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Benchmarks</a:t>
                      </a:r>
                    </a:p>
                    <a:p>
                      <a:pPr algn="l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PTU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 shared lines)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SHERIFF-DETECT</a:t>
                      </a:r>
                    </a:p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(#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shared objects</a:t>
                      </a:r>
                      <a:r>
                        <a:rPr lang="en-US" sz="24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)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canneal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fluidanimate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kmeans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1916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linear_regression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matrix_multiply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468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pbzip2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pca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pfscan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reverse_index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N/A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streamcluster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word_count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swaptions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196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99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10866" marR="10866" marT="1086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2,664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0866" marR="10866" marT="1086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066800" y="25146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000000"/>
                </a:solidFill>
              </a:rPr>
              <a:t>kmeans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1916                                     2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6800" y="44958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>
                <a:solidFill>
                  <a:srgbClr val="000000"/>
                </a:solidFill>
              </a:rPr>
              <a:t>reverse_index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N/A </a:t>
            </a:r>
            <a:r>
              <a:rPr lang="en-US" sz="1000" b="1" dirty="0" smtClean="0">
                <a:solidFill>
                  <a:srgbClr val="000000"/>
                </a:solidFill>
              </a:rPr>
              <a:t> </a:t>
            </a:r>
            <a:r>
              <a:rPr lang="en-US" sz="2800" b="1" dirty="0" smtClean="0">
                <a:solidFill>
                  <a:srgbClr val="000000"/>
                </a:solidFill>
              </a:rPr>
              <a:t>                                  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6800" y="5867400"/>
            <a:ext cx="7467600" cy="6096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  <a:tileRect/>
          </a:gra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Total                           </a:t>
            </a:r>
            <a:r>
              <a:rPr lang="en-US" sz="800" b="1" dirty="0" smtClean="0">
                <a:solidFill>
                  <a:srgbClr val="000000"/>
                </a:solidFill>
              </a:rPr>
              <a:t>  </a:t>
            </a:r>
            <a:r>
              <a:rPr lang="en-US" sz="2800" b="1" dirty="0" smtClean="0">
                <a:solidFill>
                  <a:srgbClr val="000000"/>
                </a:solidFill>
              </a:rPr>
              <a:t>    2,664                                   15</a:t>
            </a:r>
            <a:endParaRPr lang="en-US" sz="2800" b="1" dirty="0">
              <a:solidFill>
                <a:srgbClr val="000000"/>
              </a:solidFill>
            </a:endParaRPr>
          </a:p>
        </p:txBody>
      </p:sp>
      <p:sp>
        <p:nvSpPr>
          <p:cNvPr id="6" name="Title 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Output:</a:t>
            </a:r>
            <a:r>
              <a:rPr lang="en-US" cap="small" dirty="0" smtClean="0"/>
              <a:t> PTU vs. Sheriff-Detect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2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381000"/>
            <a:ext cx="7391400" cy="45243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FF00"/>
                </a:solidFill>
                <a:latin typeface="Consolas"/>
                <a:cs typeface="Consolas"/>
              </a:rPr>
              <a:t>t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ypedef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struct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{</a:t>
            </a:r>
          </a:p>
          <a:p>
            <a:r>
              <a:rPr lang="en-US" dirty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long long SX;</a:t>
            </a:r>
          </a:p>
          <a:p>
            <a:r>
              <a:rPr lang="en-US" dirty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long long SY;</a:t>
            </a:r>
          </a:p>
          <a:p>
            <a:r>
              <a:rPr lang="en-US" dirty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long long SXX;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…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}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void 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linear_regression_pthread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(void 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args_in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=(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*)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args_in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……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for 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= 0;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&lt;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num_elems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++)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{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-&gt;SX  +=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-&gt;SXX +=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……</a:t>
            </a:r>
          </a:p>
        </p:txBody>
      </p:sp>
    </p:spTree>
    <p:extLst>
      <p:ext uri="{BB962C8B-B14F-4D97-AF65-F5344CB8AC3E}">
        <p14:creationId xmlns:p14="http://schemas.microsoft.com/office/powerpoint/2010/main" val="161522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</a:t>
            </a: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 smtClean="0">
                <a:solidFill>
                  <a:srgbClr val="00FF00"/>
                </a:solidFill>
              </a:rPr>
              <a:t> </a:t>
            </a: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58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>
                <a:solidFill>
                  <a:srgbClr val="00FF00"/>
                </a:solidFill>
              </a:rPr>
              <a:t>/home/emery/sheriff$ </a:t>
            </a:r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7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>
                <a:solidFill>
                  <a:srgbClr val="00FF00"/>
                </a:solidFill>
              </a:rPr>
              <a:t>/home/emery/sheriff$ </a:t>
            </a:r>
            <a:r>
              <a:rPr lang="en-US" sz="2400" dirty="0" smtClean="0">
                <a:solidFill>
                  <a:srgbClr val="00FF00"/>
                </a:solidFill>
              </a:rPr>
              <a:t>./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  <a:p>
            <a:endParaRPr lang="en-US" sz="2400" dirty="0">
              <a:solidFill>
                <a:srgbClr val="00FF00"/>
              </a:solidFill>
            </a:endParaRPr>
          </a:p>
          <a:p>
            <a:endParaRPr lang="en-US" sz="2400" dirty="0" smtClean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93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>
                <a:solidFill>
                  <a:srgbClr val="00FF00"/>
                </a:solidFill>
              </a:rPr>
              <a:t>/home/emery/sheriff$ </a:t>
            </a:r>
            <a:r>
              <a:rPr lang="en-US" sz="2400" dirty="0" smtClean="0">
                <a:solidFill>
                  <a:srgbClr val="00FF00"/>
                </a:solidFill>
              </a:rPr>
              <a:t>./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 smtClean="0">
                <a:solidFill>
                  <a:srgbClr val="00FF00"/>
                </a:solidFill>
              </a:rPr>
              <a:t>...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Sheriff-Detect has detected false sharing.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Object 1: Allocation call stack: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   0: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: line number: 136</a:t>
            </a:r>
            <a:endParaRPr lang="en-US" sz="24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68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>
                <a:solidFill>
                  <a:srgbClr val="00FF00"/>
                </a:solidFill>
              </a:rPr>
              <a:t>/home/emery/sheriff$ </a:t>
            </a:r>
            <a:r>
              <a:rPr lang="en-US" sz="2400" dirty="0" smtClean="0">
                <a:solidFill>
                  <a:srgbClr val="00FF00"/>
                </a:solidFill>
              </a:rPr>
              <a:t>./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 smtClean="0">
                <a:solidFill>
                  <a:srgbClr val="00FF00"/>
                </a:solidFill>
              </a:rPr>
              <a:t>...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Sheriff-Detect has detected false sharing.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Object 1: Allocation call stack: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   0: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: line number: 136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979003"/>
            <a:ext cx="411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(1) Examine allocation site</a:t>
            </a:r>
          </a:p>
        </p:txBody>
      </p:sp>
    </p:spTree>
    <p:extLst>
      <p:ext uri="{BB962C8B-B14F-4D97-AF65-F5344CB8AC3E}">
        <p14:creationId xmlns:p14="http://schemas.microsoft.com/office/powerpoint/2010/main" val="184993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…the Apocalypse.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151359600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381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81000"/>
            <a:ext cx="7391400" cy="2308324"/>
          </a:xfrm>
          <a:prstGeom prst="rect">
            <a:avLst/>
          </a:prstGeom>
          <a:solidFill>
            <a:srgbClr val="1F497D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/home/emery/sheriff$ </a:t>
            </a:r>
            <a:r>
              <a:rPr lang="en-US" sz="2400" dirty="0" err="1" smtClean="0">
                <a:solidFill>
                  <a:srgbClr val="00FF00"/>
                </a:solidFill>
              </a:rPr>
              <a:t>gcc</a:t>
            </a:r>
            <a:r>
              <a:rPr lang="en-US" sz="2400" dirty="0" smtClean="0">
                <a:solidFill>
                  <a:srgbClr val="00FF00"/>
                </a:solidFill>
              </a:rPr>
              <a:t>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 -</a:t>
            </a:r>
            <a:r>
              <a:rPr lang="en-US" sz="2400" dirty="0" err="1" smtClean="0">
                <a:solidFill>
                  <a:srgbClr val="00FF00"/>
                </a:solidFill>
              </a:rPr>
              <a:t>lsheriff_detect</a:t>
            </a:r>
            <a:r>
              <a:rPr lang="en-US" sz="2400" dirty="0" smtClean="0">
                <a:solidFill>
                  <a:srgbClr val="00FF00"/>
                </a:solidFill>
              </a:rPr>
              <a:t> -o 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>
                <a:solidFill>
                  <a:srgbClr val="00FF00"/>
                </a:solidFill>
              </a:rPr>
              <a:t>/home/emery/sheriff$ </a:t>
            </a:r>
            <a:r>
              <a:rPr lang="en-US" sz="2400" dirty="0" smtClean="0">
                <a:solidFill>
                  <a:srgbClr val="00FF00"/>
                </a:solidFill>
              </a:rPr>
              <a:t>./</a:t>
            </a:r>
            <a:r>
              <a:rPr lang="en-US" sz="2400" dirty="0" err="1" smtClean="0">
                <a:solidFill>
                  <a:srgbClr val="00FF00"/>
                </a:solidFill>
              </a:rPr>
              <a:t>lreg</a:t>
            </a:r>
            <a:endParaRPr lang="en-US" sz="2400" dirty="0" smtClean="0">
              <a:solidFill>
                <a:srgbClr val="00FF00"/>
              </a:solidFill>
            </a:endParaRPr>
          </a:p>
          <a:p>
            <a:r>
              <a:rPr lang="en-US" sz="2400" dirty="0" smtClean="0">
                <a:solidFill>
                  <a:srgbClr val="00FF00"/>
                </a:solidFill>
              </a:rPr>
              <a:t>...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Sheriff-Detect has detected false sharing.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Object 1: Allocation call stack:</a:t>
            </a:r>
          </a:p>
          <a:p>
            <a:r>
              <a:rPr lang="en-US" sz="2400" dirty="0" smtClean="0">
                <a:solidFill>
                  <a:srgbClr val="00FF00"/>
                </a:solidFill>
              </a:rPr>
              <a:t>   0: </a:t>
            </a:r>
            <a:r>
              <a:rPr lang="en-US" sz="2400" dirty="0" err="1" smtClean="0">
                <a:solidFill>
                  <a:srgbClr val="00FF00"/>
                </a:solidFill>
              </a:rPr>
              <a:t>lreg.c</a:t>
            </a:r>
            <a:r>
              <a:rPr lang="en-US" sz="2400" dirty="0" smtClean="0">
                <a:solidFill>
                  <a:srgbClr val="00FF00"/>
                </a:solidFill>
              </a:rPr>
              <a:t>: line number: 136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2979003"/>
            <a:ext cx="4111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(1) Examine allocation site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3664803"/>
            <a:ext cx="7391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onsolas"/>
                <a:cs typeface="Consolas"/>
              </a:rPr>
              <a:t>136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tid_args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= 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*)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calloc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sizeof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),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num_procs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);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960203"/>
            <a:ext cx="2996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(2) Find references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5722203"/>
            <a:ext cx="73914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Consolas"/>
                <a:cs typeface="Consolas"/>
              </a:rPr>
              <a:t>152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pthread_create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(&amp;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tid_args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[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].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tid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, &amp;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attr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,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linear_regression_pthread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, (void*)&amp;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tid_args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[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]) != 0);</a:t>
            </a:r>
          </a:p>
        </p:txBody>
      </p:sp>
    </p:spTree>
    <p:extLst>
      <p:ext uri="{BB962C8B-B14F-4D97-AF65-F5344CB8AC3E}">
        <p14:creationId xmlns:p14="http://schemas.microsoft.com/office/powerpoint/2010/main" val="4214315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14400" y="1524000"/>
            <a:ext cx="7391400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void 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linear_regression_pthread(void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args_in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{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=(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*)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args_in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……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for (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= 0;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&lt;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num_elems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i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++)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{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-&gt;SX  +=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-&gt;SXX +=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*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-&gt;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points[i].x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    ……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05896" y="3048000"/>
            <a:ext cx="5528502" cy="2797036"/>
            <a:chOff x="940439" y="2667000"/>
            <a:chExt cx="5528502" cy="3186960"/>
          </a:xfrm>
        </p:grpSpPr>
        <p:sp>
          <p:nvSpPr>
            <p:cNvPr id="12" name="TextBox 11"/>
            <p:cNvSpPr txBox="1"/>
            <p:nvPr/>
          </p:nvSpPr>
          <p:spPr>
            <a:xfrm>
              <a:off x="940439" y="5257800"/>
              <a:ext cx="5528502" cy="596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“</a:t>
              </a:r>
              <a:r>
                <a:rPr lang="en-US" sz="2800" b="1" dirty="0" err="1" smtClean="0">
                  <a:solidFill>
                    <a:srgbClr val="FF0000"/>
                  </a:solidFill>
                </a:rPr>
                <a:t>lreg_args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” is not cache-line aligned</a:t>
              </a:r>
            </a:p>
          </p:txBody>
        </p:sp>
        <p:sp>
          <p:nvSpPr>
            <p:cNvPr id="6" name="Up Arrow 5"/>
            <p:cNvSpPr/>
            <p:nvPr/>
          </p:nvSpPr>
          <p:spPr>
            <a:xfrm>
              <a:off x="2590800" y="2667000"/>
              <a:ext cx="533400" cy="2590800"/>
            </a:xfrm>
            <a:prstGeom prst="up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48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914400" y="2011740"/>
            <a:ext cx="73914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typedef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struct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{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…..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  char padding[128];  // Padding to avoid false sharing</a:t>
            </a:r>
          </a:p>
          <a:p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} </a:t>
            </a:r>
            <a:r>
              <a:rPr lang="en-US" dirty="0" err="1" smtClean="0">
                <a:solidFill>
                  <a:srgbClr val="00FF00"/>
                </a:solidFill>
                <a:latin typeface="Consolas"/>
                <a:cs typeface="Consolas"/>
              </a:rPr>
              <a:t>lreg_args</a:t>
            </a:r>
            <a:r>
              <a:rPr lang="en-US" dirty="0" smtClean="0">
                <a:solidFill>
                  <a:srgbClr val="00FF00"/>
                </a:solidFill>
                <a:latin typeface="Consolas"/>
                <a:cs typeface="Consolas"/>
              </a:rPr>
              <a:t>;</a:t>
            </a:r>
            <a:endParaRPr lang="en-US" dirty="0">
              <a:solidFill>
                <a:srgbClr val="00FF00"/>
              </a:solidFill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371600"/>
            <a:ext cx="5420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(3) Fix false sharing (here: </a:t>
            </a:r>
            <a:r>
              <a:rPr lang="en-US" sz="2800" b="1" i="1" dirty="0" smtClean="0"/>
              <a:t>padding</a:t>
            </a:r>
            <a:r>
              <a:rPr lang="en-US" sz="2800" b="1" dirty="0" smtClean="0"/>
              <a:t>)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6202058"/>
              </p:ext>
            </p:extLst>
          </p:nvPr>
        </p:nvGraphicFramePr>
        <p:xfrm>
          <a:off x="1600200" y="3810000"/>
          <a:ext cx="5911850" cy="30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10200" y="5486400"/>
            <a:ext cx="1171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solidFill>
                  <a:srgbClr val="00AA00"/>
                </a:solidFill>
              </a:rPr>
              <a:t>9.2X</a:t>
            </a:r>
            <a:r>
              <a:rPr lang="en-US" sz="2800" b="1" dirty="0" smtClean="0">
                <a:solidFill>
                  <a:srgbClr val="00AA00"/>
                </a:solidFill>
              </a:rPr>
              <a:t> </a:t>
            </a:r>
            <a:endParaRPr lang="en-US" sz="2800" b="1" dirty="0">
              <a:solidFill>
                <a:srgbClr val="00A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423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0" y="1752600"/>
          <a:ext cx="91440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371600" y="1524000"/>
            <a:ext cx="5093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8.2</a:t>
            </a:r>
            <a:endParaRPr lang="en-US" sz="20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cap="small" dirty="0" smtClean="0"/>
              <a:t>Sheriff</a:t>
            </a:r>
            <a:r>
              <a:rPr lang="en-US" dirty="0" smtClean="0"/>
              <a:t>-</a:t>
            </a:r>
            <a:r>
              <a:rPr lang="en-US" cap="small" dirty="0" smtClean="0"/>
              <a:t>Detect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61007" y="1504890"/>
            <a:ext cx="6393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11.4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3646086" y="2727451"/>
            <a:ext cx="3497119" cy="3825749"/>
            <a:chOff x="3646086" y="3032251"/>
            <a:chExt cx="3497119" cy="3825749"/>
          </a:xfrm>
        </p:grpSpPr>
        <p:sp>
          <p:nvSpPr>
            <p:cNvPr id="8" name="Up Arrow 7"/>
            <p:cNvSpPr/>
            <p:nvPr/>
          </p:nvSpPr>
          <p:spPr>
            <a:xfrm rot="19018892">
              <a:off x="4376047" y="3563916"/>
              <a:ext cx="336815" cy="989043"/>
            </a:xfrm>
            <a:prstGeom prst="upArrow">
              <a:avLst>
                <a:gd name="adj1" fmla="val 58021"/>
                <a:gd name="adj2" fmla="val 50000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Up Arrow 8"/>
            <p:cNvSpPr/>
            <p:nvPr/>
          </p:nvSpPr>
          <p:spPr>
            <a:xfrm rot="3342008">
              <a:off x="5868020" y="2887303"/>
              <a:ext cx="312593" cy="2237777"/>
            </a:xfrm>
            <a:prstGeom prst="upArrow">
              <a:avLst>
                <a:gd name="adj1" fmla="val 65159"/>
                <a:gd name="adj2" fmla="val 50000"/>
              </a:avLst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 rot="18989414" flipH="1">
              <a:off x="3646086" y="3032251"/>
              <a:ext cx="401884" cy="1676430"/>
            </a:xfrm>
            <a:prstGeom prst="up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09622" y="3424534"/>
              <a:ext cx="1929178" cy="343346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Autofit/>
            </a:bodyPr>
            <a:lstStyle/>
            <a:p>
              <a:pPr algn="ctr"/>
              <a:r>
                <a:rPr lang="en-US" sz="25600" b="1" cap="none" spc="0" dirty="0" smtClean="0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</a:rPr>
                <a:t>?</a:t>
              </a:r>
              <a:endParaRPr lang="en-US" sz="256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8262471" y="1991380"/>
            <a:ext cx="81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20%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8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-1905000"/>
            <a:ext cx="6629400" cy="99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538348"/>
            <a:ext cx="9144000" cy="80752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3600" y="6180892"/>
            <a:ext cx="5715000" cy="67710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solidFill>
              <a:srgbClr val="00000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8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800" b="1" dirty="0" smtClean="0">
                <a:solidFill>
                  <a:srgbClr val="00AA00"/>
                </a:solidFill>
                <a:latin typeface="+mj-lt"/>
              </a:rPr>
              <a:t>false sharing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200" y="152400"/>
            <a:ext cx="4419600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4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</p:spTree>
    <p:extLst>
      <p:ext uri="{BB962C8B-B14F-4D97-AF65-F5344CB8AC3E}">
        <p14:creationId xmlns:p14="http://schemas.microsoft.com/office/powerpoint/2010/main" val="1492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2400" y="4611469"/>
            <a:ext cx="25908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00341" y="1752600"/>
            <a:ext cx="1462059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=</a:t>
            </a:r>
            <a:endParaRPr lang="en-US" sz="20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400" y="2286000"/>
            <a:ext cx="2415988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200" y="2514600"/>
            <a:ext cx="1524000" cy="1981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21569" y="4611469"/>
            <a:ext cx="2286000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b="1" cap="small" dirty="0" smtClean="0">
                <a:solidFill>
                  <a:srgbClr val="FF0000"/>
                </a:solidFill>
                <a:latin typeface="+mj-lt"/>
              </a:rPr>
              <a:t>Sheriff-Detect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0000" y="2286000"/>
            <a:ext cx="2373769" cy="2133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200" y="1676400"/>
            <a:ext cx="96988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-</a:t>
            </a:r>
            <a:endParaRPr lang="en-US" sz="20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154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5400" y="0"/>
            <a:ext cx="1727200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0" y="3048000"/>
          <a:ext cx="89916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0" y="0"/>
          <a:ext cx="91440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1016" y="533400"/>
            <a:ext cx="50939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8.2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514600" y="552510"/>
            <a:ext cx="63939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11.4</a:t>
            </a:r>
            <a:endParaRPr lang="en-US" sz="2000" dirty="0"/>
          </a:p>
        </p:txBody>
      </p:sp>
      <p:sp>
        <p:nvSpPr>
          <p:cNvPr id="11" name="Up-Down Arrow 10"/>
          <p:cNvSpPr/>
          <p:nvPr/>
        </p:nvSpPr>
        <p:spPr>
          <a:xfrm>
            <a:off x="1447800" y="2057400"/>
            <a:ext cx="304800" cy="20574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>
            <a:off x="2667000" y="1981200"/>
            <a:ext cx="304800" cy="1752600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351137" y="3881735"/>
            <a:ext cx="81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AA00"/>
                </a:solidFill>
              </a:rPr>
              <a:t>13%</a:t>
            </a:r>
            <a:endParaRPr lang="en-US" sz="2800" b="1" dirty="0">
              <a:solidFill>
                <a:srgbClr val="00AA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201424" y="1828801"/>
            <a:ext cx="3732776" cy="3380109"/>
            <a:chOff x="3201424" y="1828801"/>
            <a:chExt cx="3732776" cy="338010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621"/>
            <a:stretch>
              <a:fillRect/>
            </a:stretch>
          </p:blipFill>
          <p:spPr>
            <a:xfrm>
              <a:off x="4342921" y="1828801"/>
              <a:ext cx="2591279" cy="2133600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3201424" y="3429000"/>
              <a:ext cx="3607502" cy="1779910"/>
              <a:chOff x="3201424" y="3429000"/>
              <a:chExt cx="3607502" cy="1779910"/>
            </a:xfrm>
          </p:grpSpPr>
          <p:sp>
            <p:nvSpPr>
              <p:cNvPr id="16" name="Down Arrow 15"/>
              <p:cNvSpPr/>
              <p:nvPr/>
            </p:nvSpPr>
            <p:spPr>
              <a:xfrm rot="1764984" flipH="1">
                <a:off x="4443101" y="3429000"/>
                <a:ext cx="318601" cy="1779910"/>
              </a:xfrm>
              <a:prstGeom prst="downArrow">
                <a:avLst/>
              </a:prstGeom>
              <a:solidFill>
                <a:srgbClr val="00AA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Down Arrow 16"/>
              <p:cNvSpPr/>
              <p:nvPr/>
            </p:nvSpPr>
            <p:spPr>
              <a:xfrm rot="20808590" flipH="1">
                <a:off x="5510531" y="3489896"/>
                <a:ext cx="318601" cy="906170"/>
              </a:xfrm>
              <a:prstGeom prst="downArrow">
                <a:avLst/>
              </a:prstGeom>
              <a:solidFill>
                <a:srgbClr val="00AA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Down Arrow 17"/>
              <p:cNvSpPr/>
              <p:nvPr/>
            </p:nvSpPr>
            <p:spPr>
              <a:xfrm rot="20048038" flipH="1">
                <a:off x="6490325" y="3537684"/>
                <a:ext cx="318601" cy="1182229"/>
              </a:xfrm>
              <a:prstGeom prst="downArrow">
                <a:avLst/>
              </a:prstGeom>
              <a:solidFill>
                <a:srgbClr val="00AA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Down Arrow 19"/>
              <p:cNvSpPr/>
              <p:nvPr/>
            </p:nvSpPr>
            <p:spPr>
              <a:xfrm rot="2870899" flipH="1">
                <a:off x="3746151" y="3315544"/>
                <a:ext cx="318601" cy="1408055"/>
              </a:xfrm>
              <a:prstGeom prst="downArrow">
                <a:avLst/>
              </a:prstGeom>
              <a:solidFill>
                <a:srgbClr val="00AA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818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18110" y="2277465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0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And the Speed was no Moore.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  <p:extLst>
      <p:ext uri="{BB962C8B-B14F-4D97-AF65-F5344CB8AC3E}">
        <p14:creationId xmlns:p14="http://schemas.microsoft.com/office/powerpoint/2010/main" val="366089195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143133" cy="1715579"/>
            <a:chOff x="-228600" y="0"/>
            <a:chExt cx="8567143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-71703" y="3455585"/>
              <a:ext cx="8410246" cy="1599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FF00"/>
                  </a:solidFill>
                  <a:latin typeface="Herculanum"/>
                  <a:cs typeface="Herculanum"/>
                </a:rPr>
                <a:t>False Sharing!</a:t>
              </a:r>
              <a:endParaRPr lang="en-US" sz="2000" b="1" dirty="0">
                <a:solidFill>
                  <a:srgbClr val="FFFF00"/>
                </a:solidFill>
                <a:latin typeface="Herculanum"/>
                <a:cs typeface="Herculanum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18110" y="2277465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Use </a:t>
            </a:r>
            <a:r>
              <a:rPr lang="en-US" sz="1400" dirty="0">
                <a:solidFill>
                  <a:srgbClr val="000000"/>
                </a:solidFill>
              </a:rPr>
              <a:t>Sheriff-</a:t>
            </a:r>
            <a:r>
              <a:rPr lang="en-US" sz="1400" cap="small" dirty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guide</a:t>
            </a:r>
            <a:br>
              <a:rPr lang="en-US" sz="1400" i="1" dirty="0"/>
            </a:br>
            <a:r>
              <a:rPr lang="en-US" sz="1400" i="1" dirty="0"/>
              <a:t>modifications</a:t>
            </a:r>
            <a:br>
              <a:rPr lang="en-US" sz="1400" i="1" dirty="0"/>
            </a:br>
            <a:r>
              <a:rPr lang="en-US" sz="1400" i="1" dirty="0"/>
              <a:t>(padding,</a:t>
            </a:r>
            <a:br>
              <a:rPr lang="en-US" sz="1400" i="1" dirty="0"/>
            </a:br>
            <a:r>
              <a:rPr lang="en-US" sz="1400" i="1" dirty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0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0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18110" y="2277465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cap="small" dirty="0" smtClean="0">
                <a:solidFill>
                  <a:srgbClr val="FF0000"/>
                </a:solidFill>
                <a:latin typeface="+mj-lt"/>
              </a:rPr>
              <a:t>Sheriff-Detect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351" y="914400"/>
            <a:ext cx="2049523" cy="17155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86600" y="1778840"/>
            <a:ext cx="2103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Herculanum"/>
                <a:cs typeface="Herculanum"/>
              </a:rPr>
              <a:t>False Sharing!</a:t>
            </a:r>
            <a:endParaRPr lang="en-US" sz="2000" b="1" dirty="0">
              <a:solidFill>
                <a:srgbClr val="FFFF00"/>
              </a:solidFill>
              <a:latin typeface="Herculanum"/>
              <a:cs typeface="Herculanum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0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2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2800" y="4038600"/>
            <a:ext cx="1898276" cy="1676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18851" y="5671292"/>
            <a:ext cx="200787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8110" y="2277465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cap="small" dirty="0" smtClean="0">
                <a:solidFill>
                  <a:srgbClr val="FF0000"/>
                </a:solidFill>
                <a:latin typeface="+mj-lt"/>
              </a:rPr>
              <a:t>Sheriff-Detect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Protect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652" y="2553539"/>
            <a:ext cx="2474740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 smtClean="0"/>
              <a:t>reports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351" y="914400"/>
            <a:ext cx="2049523" cy="17155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086600" y="1778840"/>
            <a:ext cx="2103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latin typeface="Herculanum"/>
                <a:cs typeface="Herculanum"/>
              </a:rPr>
              <a:t>False Sharing!</a:t>
            </a:r>
            <a:endParaRPr lang="en-US" sz="2000" b="1" dirty="0">
              <a:solidFill>
                <a:srgbClr val="FFFF00"/>
              </a:solidFill>
              <a:latin typeface="Herculanum"/>
              <a:cs typeface="Herculanum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90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48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77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4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7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43200" y="1905000"/>
            <a:ext cx="6096000" cy="38862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deadlock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order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grpSp>
        <p:nvGrpSpPr>
          <p:cNvPr id="545" name="Group 983"/>
          <p:cNvGrpSpPr/>
          <p:nvPr/>
        </p:nvGrpSpPr>
        <p:grpSpPr>
          <a:xfrm>
            <a:off x="2989942" y="5991578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943600"/>
            <a:ext cx="5791200" cy="8382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99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 bwMode="auto">
          <a:xfrm>
            <a:off x="304800" y="1524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bg1"/>
                </a:solidFill>
                <a:latin typeface="Papyrus"/>
                <a:ea typeface="ＭＳ Ｐゴシック" charset="0"/>
                <a:cs typeface="Papyrus"/>
              </a:rPr>
              <a:t>More is Moore (?)…</a:t>
            </a:r>
            <a:endParaRPr lang="en-US" sz="4000" dirty="0">
              <a:solidFill>
                <a:schemeClr val="bg1"/>
              </a:solidFill>
              <a:latin typeface="Papyrus"/>
              <a:ea typeface="ＭＳ Ｐゴシック" charset="0"/>
              <a:cs typeface="Papyrus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4572000"/>
            <a:ext cx="1648554" cy="1981200"/>
          </a:xfrm>
          <a:prstGeom prst="rect">
            <a:avLst/>
          </a:prstGeom>
        </p:spPr>
      </p:pic>
      <p:pic>
        <p:nvPicPr>
          <p:cNvPr id="18" name="Picture 17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4624835"/>
            <a:ext cx="1699699" cy="2042665"/>
          </a:xfrm>
          <a:prstGeom prst="rect">
            <a:avLst/>
          </a:prstGeom>
        </p:spPr>
      </p:pic>
      <p:pic>
        <p:nvPicPr>
          <p:cNvPr id="11" name="Picture 10" descr="state mach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0"/>
            <a:ext cx="1676400" cy="2014665"/>
          </a:xfrm>
          <a:prstGeom prst="rect">
            <a:avLst/>
          </a:prstGeom>
        </p:spPr>
      </p:pic>
      <p:pic>
        <p:nvPicPr>
          <p:cNvPr id="2" name="Picture 1" descr="fla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66800"/>
            <a:ext cx="1447800" cy="1486408"/>
          </a:xfrm>
          <a:prstGeom prst="rect">
            <a:avLst/>
          </a:prstGeom>
        </p:spPr>
      </p:pic>
      <p:sp>
        <p:nvSpPr>
          <p:cNvPr id="13" name="Multiply 12"/>
          <p:cNvSpPr/>
          <p:nvPr/>
        </p:nvSpPr>
        <p:spPr bwMode="auto">
          <a:xfrm>
            <a:off x="304800" y="584200"/>
            <a:ext cx="2159000" cy="2159000"/>
          </a:xfrm>
          <a:prstGeom prst="mathMultiply">
            <a:avLst>
              <a:gd name="adj1" fmla="val 15677"/>
            </a:avLst>
          </a:prstGeom>
          <a:solidFill>
            <a:srgbClr val="FF0000"/>
          </a:solid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304800" y="76200"/>
            <a:ext cx="88392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4000" b="1" cap="small" dirty="0" err="1" smtClean="0">
                <a:ea typeface="ＭＳ Ｐゴシック" charset="0"/>
              </a:rPr>
              <a:t>Dthreads</a:t>
            </a:r>
            <a:r>
              <a:rPr lang="en-US" sz="4000" b="1" dirty="0" smtClean="0">
                <a:ea typeface="ＭＳ Ｐゴシック" charset="0"/>
              </a:rPr>
              <a:t> = Deterministic Execution =</a:t>
            </a:r>
            <a:endParaRPr lang="en-US" sz="4000" b="1" dirty="0">
              <a:ea typeface="ＭＳ Ｐゴシック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4800" y="2590800"/>
            <a:ext cx="2057400" cy="2057400"/>
            <a:chOff x="3200400" y="-152400"/>
            <a:chExt cx="4191000" cy="4191000"/>
          </a:xfrm>
        </p:grpSpPr>
        <p:pic>
          <p:nvPicPr>
            <p:cNvPr id="3" name="Picture 2" descr="rewin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812800"/>
              <a:ext cx="1524000" cy="1524000"/>
            </a:xfrm>
            <a:prstGeom prst="rect">
              <a:avLst/>
            </a:prstGeom>
          </p:spPr>
        </p:pic>
        <p:pic>
          <p:nvPicPr>
            <p:cNvPr id="9" name="Picture 8" descr="magnifyingglass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-152400"/>
              <a:ext cx="4191000" cy="4191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819400" y="1447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Race-free Executions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19400" y="30480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Replay Debugging w/o Logging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6400" y="49530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alibri"/>
                <a:cs typeface="Calibri"/>
              </a:rPr>
              <a:t>Replicated State Machines</a:t>
            </a:r>
            <a:endParaRPr lang="en-US" sz="36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80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1" grpId="0"/>
      <p:bldP spid="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133600" y="59436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Calibri"/>
                <a:cs typeface="Calibri"/>
              </a:rPr>
              <a:t>Debuggable</a:t>
            </a:r>
            <a:r>
              <a:rPr lang="en-US" sz="3600" b="1" dirty="0" smtClean="0">
                <a:latin typeface="Calibri"/>
                <a:cs typeface="Calibri"/>
              </a:rPr>
              <a:t> Races</a:t>
            </a:r>
            <a:endParaRPr lang="en-US" sz="36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88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133600" y="59436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Calibri"/>
                <a:cs typeface="Calibri"/>
              </a:rPr>
              <a:t>Debuggable</a:t>
            </a:r>
            <a:r>
              <a:rPr lang="en-US" sz="3600" b="1" dirty="0" smtClean="0">
                <a:latin typeface="Calibri"/>
                <a:cs typeface="Calibri"/>
              </a:rPr>
              <a:t> Races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133600" y="59436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Calibri"/>
                <a:cs typeface="Calibri"/>
              </a:rPr>
              <a:t>Debuggable</a:t>
            </a:r>
            <a:r>
              <a:rPr lang="en-US" sz="3600" b="1" dirty="0" smtClean="0">
                <a:latin typeface="Calibri"/>
                <a:cs typeface="Calibri"/>
              </a:rPr>
              <a:t> Races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2133600" y="59436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latin typeface="Calibri"/>
                <a:cs typeface="Calibri"/>
              </a:rPr>
              <a:t>Debuggable</a:t>
            </a:r>
            <a:r>
              <a:rPr lang="en-US" sz="3600" b="1" dirty="0" smtClean="0">
                <a:latin typeface="Calibri"/>
                <a:cs typeface="Calibri"/>
              </a:rPr>
              <a:t> Races</a:t>
            </a:r>
            <a:endParaRPr lang="en-US" sz="3600" b="1" dirty="0">
              <a:latin typeface="Calibri"/>
              <a:cs typeface="Calibri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93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6540500" y="3683000"/>
            <a:ext cx="1072356" cy="1066800"/>
            <a:chOff x="3263900" y="2895600"/>
            <a:chExt cx="2476500" cy="2463800"/>
          </a:xfrm>
        </p:grpSpPr>
        <p:pic>
          <p:nvPicPr>
            <p:cNvPr id="59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5715000" y="2616200"/>
            <a:ext cx="1072356" cy="1066800"/>
            <a:chOff x="3263900" y="2895600"/>
            <a:chExt cx="2476500" cy="2463800"/>
          </a:xfrm>
        </p:grpSpPr>
        <p:pic>
          <p:nvPicPr>
            <p:cNvPr id="56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1"/>
          <p:cNvGrpSpPr>
            <a:grpSpLocks/>
          </p:cNvGrpSpPr>
          <p:nvPr/>
        </p:nvGrpSpPr>
        <p:grpSpPr bwMode="auto">
          <a:xfrm>
            <a:off x="5029200" y="1524000"/>
            <a:ext cx="1072356" cy="1066800"/>
            <a:chOff x="3263900" y="2895600"/>
            <a:chExt cx="2476500" cy="2463800"/>
          </a:xfrm>
        </p:grpSpPr>
        <p:pic>
          <p:nvPicPr>
            <p:cNvPr id="53" name="Picture 79" descr="4160269609_53319a41c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2895600"/>
              <a:ext cx="2438400" cy="24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Oval 80"/>
            <p:cNvSpPr>
              <a:spLocks noChangeArrowheads="1"/>
            </p:cNvSpPr>
            <p:nvPr/>
          </p:nvSpPr>
          <p:spPr bwMode="auto">
            <a:xfrm>
              <a:off x="3263900" y="2908300"/>
              <a:ext cx="2476500" cy="2451100"/>
            </a:xfrm>
            <a:prstGeom prst="ellipse">
              <a:avLst/>
            </a:prstGeom>
            <a:noFill/>
            <a:ln w="2540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0" name="Picture 39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900" y="4114800"/>
            <a:ext cx="990600" cy="1163456"/>
          </a:xfrm>
          <a:prstGeom prst="rect">
            <a:avLst/>
          </a:prstGeom>
        </p:spPr>
      </p:pic>
      <p:pic>
        <p:nvPicPr>
          <p:cNvPr id="39" name="Picture 38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971800"/>
            <a:ext cx="990600" cy="1163456"/>
          </a:xfrm>
          <a:prstGeom prst="rect">
            <a:avLst/>
          </a:prstGeom>
        </p:spPr>
      </p:pic>
      <p:pic>
        <p:nvPicPr>
          <p:cNvPr id="10246" name="Picture 10245" descr="lo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1905000"/>
            <a:ext cx="990600" cy="1163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3622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44913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“Thread” 3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8288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Arrow Connector 17"/>
          <p:cNvCxnSpPr>
            <a:stCxn id="3" idx="3"/>
          </p:cNvCxnSpPr>
          <p:nvPr/>
        </p:nvCxnSpPr>
        <p:spPr bwMode="auto">
          <a:xfrm>
            <a:off x="1828800" y="2593033"/>
            <a:ext cx="18288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828800" y="3657600"/>
            <a:ext cx="12192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828800" y="4724400"/>
            <a:ext cx="24384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50546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067300" y="25908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>
            <a:off x="5943600" y="36576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6807200" y="4724400"/>
            <a:ext cx="8763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7696200" y="21590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7696200" y="25908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>
            <a:off x="7696200" y="36576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>
            <a:off x="7696200" y="4724400"/>
            <a:ext cx="1752600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250" name="TextBox 10249"/>
          <p:cNvSpPr txBox="1"/>
          <p:nvPr/>
        </p:nvSpPr>
        <p:spPr>
          <a:xfrm>
            <a:off x="19050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8768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Serial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10251" name="Title 10250"/>
          <p:cNvSpPr>
            <a:spLocks noGrp="1"/>
          </p:cNvSpPr>
          <p:nvPr>
            <p:ph type="title"/>
          </p:nvPr>
        </p:nvSpPr>
        <p:spPr>
          <a:xfrm>
            <a:off x="304800" y="228600"/>
            <a:ext cx="8839200" cy="53340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Update in Deterministic Time &amp; Order</a:t>
            </a:r>
            <a:endParaRPr lang="en-US" sz="4000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5257800"/>
            <a:ext cx="1661504" cy="14732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696200" y="1066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Calibri"/>
                <a:cs typeface="Calibri"/>
              </a:rPr>
              <a:t>Parallel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4076700" y="1536700"/>
            <a:ext cx="2108200" cy="596900"/>
          </a:xfrm>
          <a:prstGeom prst="wedgeRectCallout">
            <a:avLst>
              <a:gd name="adj1" fmla="val -40505"/>
              <a:gd name="adj2" fmla="val 101786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mutex_lock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6" name="Rectangular Callout 35"/>
          <p:cNvSpPr/>
          <p:nvPr/>
        </p:nvSpPr>
        <p:spPr bwMode="auto">
          <a:xfrm>
            <a:off x="3683000" y="2806700"/>
            <a:ext cx="2108200" cy="596900"/>
          </a:xfrm>
          <a:prstGeom prst="wedgeRectCallout">
            <a:avLst>
              <a:gd name="adj1" fmla="val -46528"/>
              <a:gd name="adj2" fmla="val 106042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Console"/>
                <a:ea typeface="ＭＳ Ｐゴシック" charset="0"/>
                <a:cs typeface="Lucida Console"/>
              </a:rPr>
              <a:t>cond_wait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4660900" y="3810000"/>
            <a:ext cx="2806700" cy="596900"/>
          </a:xfrm>
          <a:prstGeom prst="wedgeRectCallout">
            <a:avLst>
              <a:gd name="adj1" fmla="val -36890"/>
              <a:gd name="adj2" fmla="val 110297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Lucida Console"/>
                <a:cs typeface="Lucida Console"/>
              </a:rPr>
              <a:t>pthread_create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Console"/>
              <a:ea typeface="ＭＳ Ｐゴシック" charset="0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363254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62" grpId="0"/>
      <p:bldP spid="35" grpId="0"/>
      <p:bldP spid="2" grpId="0" animBg="1"/>
      <p:bldP spid="2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057548"/>
              </p:ext>
            </p:extLst>
          </p:nvPr>
        </p:nvGraphicFramePr>
        <p:xfrm>
          <a:off x="0" y="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318000" y="762000"/>
            <a:ext cx="53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1600" dirty="0"/>
              <a:t>7.8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76200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small" dirty="0" smtClean="0">
                <a:solidFill>
                  <a:srgbClr val="800000"/>
                </a:solidFill>
                <a:latin typeface="Calibri"/>
                <a:cs typeface="Calibri"/>
              </a:rPr>
              <a:t>Dthreads: </a:t>
            </a:r>
            <a:r>
              <a:rPr lang="en-US" sz="4000" b="1" dirty="0" smtClean="0">
                <a:solidFill>
                  <a:srgbClr val="800000"/>
                </a:solidFill>
                <a:latin typeface="Calibri"/>
                <a:cs typeface="Calibri"/>
              </a:rPr>
              <a:t>Efficient Determinism</a:t>
            </a:r>
            <a:endParaRPr lang="en-US" sz="40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29400" y="914400"/>
            <a:ext cx="1524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8774" y="6172200"/>
            <a:ext cx="7511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Usually faster than the state of the art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4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70000" y="914400"/>
            <a:ext cx="3683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94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9" grpId="0" animBg="1"/>
      <p:bldP spid="1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019300"/>
              </p:ext>
            </p:extLst>
          </p:nvPr>
        </p:nvGraphicFramePr>
        <p:xfrm>
          <a:off x="0" y="0"/>
          <a:ext cx="91440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627" name="TextBox 5"/>
          <p:cNvSpPr txBox="1">
            <a:spLocks noChangeArrowheads="1"/>
          </p:cNvSpPr>
          <p:nvPr/>
        </p:nvSpPr>
        <p:spPr bwMode="auto">
          <a:xfrm>
            <a:off x="4318000" y="762000"/>
            <a:ext cx="533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1600" dirty="0"/>
              <a:t>7.8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76200"/>
            <a:ext cx="6974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cap="small" dirty="0" smtClean="0">
                <a:solidFill>
                  <a:srgbClr val="800000"/>
                </a:solidFill>
                <a:latin typeface="Calibri"/>
                <a:cs typeface="Calibri"/>
              </a:rPr>
              <a:t>Dthreads: </a:t>
            </a:r>
            <a:r>
              <a:rPr lang="en-US" sz="4000" b="1" dirty="0" smtClean="0">
                <a:solidFill>
                  <a:srgbClr val="800000"/>
                </a:solidFill>
                <a:latin typeface="Calibri"/>
                <a:cs typeface="Calibri"/>
              </a:rPr>
              <a:t>Efficient Determinism</a:t>
            </a:r>
            <a:endParaRPr lang="en-US" sz="40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620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000" y="6198969"/>
            <a:ext cx="3367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Generally as fast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334000" y="914400"/>
            <a:ext cx="533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013200" y="914400"/>
            <a:ext cx="9144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70000" y="914400"/>
            <a:ext cx="2286000" cy="3657600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eneva" charset="0"/>
              <a:ea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89865" y="6211669"/>
            <a:ext cx="4620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800000"/>
                </a:solidFill>
                <a:latin typeface="Calibri"/>
                <a:cs typeface="Calibri"/>
              </a:rPr>
              <a:t>or faster than pthreads</a:t>
            </a:r>
            <a:endParaRPr lang="en-US" sz="3600" b="1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31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3124200" y="30552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cap="small" dirty="0">
                <a:latin typeface="Calibri"/>
                <a:cs typeface="Calibri"/>
              </a:rPr>
              <a:t>D</a:t>
            </a:r>
            <a:r>
              <a:rPr lang="en-US" sz="4800" b="1" cap="small" dirty="0" smtClean="0">
                <a:latin typeface="Calibri"/>
                <a:cs typeface="Calibri"/>
              </a:rPr>
              <a:t>threads</a:t>
            </a:r>
            <a:endParaRPr lang="en-US" sz="4800" b="1" cap="small" dirty="0">
              <a:latin typeface="Calibri"/>
              <a:cs typeface="Calibri"/>
            </a:endParaRPr>
          </a:p>
        </p:txBody>
      </p:sp>
      <p:pic>
        <p:nvPicPr>
          <p:cNvPr id="12" name="Picture 11" descr="monk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46500"/>
            <a:ext cx="4191000" cy="3073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81000" y="152400"/>
            <a:ext cx="3568700" cy="2868561"/>
            <a:chOff x="381000" y="152400"/>
            <a:chExt cx="3568700" cy="2868561"/>
          </a:xfrm>
        </p:grpSpPr>
        <p:pic>
          <p:nvPicPr>
            <p:cNvPr id="15" name="Picture 14" descr="monke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152400"/>
              <a:ext cx="3568700" cy="2214693"/>
            </a:xfrm>
            <a:prstGeom prst="rect">
              <a:avLst/>
            </a:prstGeom>
          </p:spPr>
        </p:pic>
        <p:pic>
          <p:nvPicPr>
            <p:cNvPr id="17" name="Picture 16" descr="monkey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" y="2438400"/>
              <a:ext cx="3009900" cy="582561"/>
            </a:xfrm>
            <a:prstGeom prst="rect">
              <a:avLst/>
            </a:prstGeom>
          </p:spPr>
        </p:pic>
      </p:grpSp>
      <p:grpSp>
        <p:nvGrpSpPr>
          <p:cNvPr id="1381" name="Group 1380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2" name="Freeform 1381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3" name="Rectangle 1382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84" name="Group 1383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5" name="Freeform 1384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6" name="Rectangle 1385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87" name="Group 1386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88" name="Freeform 1387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89" name="Rectangle 1388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90" name="Group 1389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91" name="Freeform 1390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92" name="Rectangle 1391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grpSp>
        <p:nvGrpSpPr>
          <p:cNvPr id="1393" name="Group 1392"/>
          <p:cNvGrpSpPr/>
          <p:nvPr/>
        </p:nvGrpSpPr>
        <p:grpSpPr>
          <a:xfrm>
            <a:off x="6248400" y="381000"/>
            <a:ext cx="609600" cy="914400"/>
            <a:chOff x="6248400" y="3962400"/>
            <a:chExt cx="609600" cy="914400"/>
          </a:xfrm>
        </p:grpSpPr>
        <p:sp>
          <p:nvSpPr>
            <p:cNvPr id="1394" name="Freeform 1393"/>
            <p:cNvSpPr/>
            <p:nvPr/>
          </p:nvSpPr>
          <p:spPr>
            <a:xfrm>
              <a:off x="6477000" y="4191000"/>
              <a:ext cx="152400" cy="533399"/>
            </a:xfrm>
            <a:custGeom>
              <a:avLst/>
              <a:gdLst>
                <a:gd name="connsiteX0" fmla="*/ 0 w 711200"/>
                <a:gd name="connsiteY0" fmla="*/ 0 h 2413000"/>
                <a:gd name="connsiteX1" fmla="*/ 673100 w 711200"/>
                <a:gd name="connsiteY1" fmla="*/ 825500 h 2413000"/>
                <a:gd name="connsiteX2" fmla="*/ 38100 w 711200"/>
                <a:gd name="connsiteY2" fmla="*/ 1651000 h 2413000"/>
                <a:gd name="connsiteX3" fmla="*/ 711200 w 711200"/>
                <a:gd name="connsiteY3" fmla="*/ 2413000 h 241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2413000">
                  <a:moveTo>
                    <a:pt x="0" y="0"/>
                  </a:moveTo>
                  <a:cubicBezTo>
                    <a:pt x="333375" y="275166"/>
                    <a:pt x="666750" y="550333"/>
                    <a:pt x="673100" y="825500"/>
                  </a:cubicBezTo>
                  <a:cubicBezTo>
                    <a:pt x="679450" y="1100667"/>
                    <a:pt x="31750" y="1386417"/>
                    <a:pt x="38100" y="1651000"/>
                  </a:cubicBezTo>
                  <a:cubicBezTo>
                    <a:pt x="44450" y="1915583"/>
                    <a:pt x="711200" y="2413000"/>
                    <a:pt x="711200" y="2413000"/>
                  </a:cubicBezTo>
                </a:path>
              </a:pathLst>
            </a:custGeom>
            <a:ln w="38100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  <p:sp>
          <p:nvSpPr>
            <p:cNvPr id="1395" name="Rectangle 1394"/>
            <p:cNvSpPr/>
            <p:nvPr/>
          </p:nvSpPr>
          <p:spPr bwMode="auto">
            <a:xfrm>
              <a:off x="6248400" y="3962400"/>
              <a:ext cx="609600" cy="914400"/>
            </a:xfrm>
            <a:prstGeom prst="rect">
              <a:avLst/>
            </a:prstGeom>
            <a:noFill/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eneva" charset="0"/>
                <a:ea typeface="ＭＳ Ｐゴシック" charset="0"/>
              </a:endParaRPr>
            </a:p>
          </p:txBody>
        </p:sp>
      </p:grpSp>
      <p:sp>
        <p:nvSpPr>
          <p:cNvPr id="1396" name="TextBox 547"/>
          <p:cNvSpPr txBox="1">
            <a:spLocks noChangeArrowheads="1"/>
          </p:cNvSpPr>
          <p:nvPr/>
        </p:nvSpPr>
        <p:spPr bwMode="auto">
          <a:xfrm>
            <a:off x="4648200" y="4343400"/>
            <a:ext cx="4191000" cy="400110"/>
          </a:xfrm>
          <a:prstGeom prst="rect">
            <a:avLst/>
          </a:prstGeom>
          <a:solidFill>
            <a:schemeClr val="tx1"/>
          </a:solidFill>
          <a:ln w="38100" cmpd="sng">
            <a:solidFill>
              <a:schemeClr val="bg2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eneva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Lucida Console" charset="0"/>
              </a:rPr>
              <a:t>% </a:t>
            </a:r>
            <a:r>
              <a:rPr lang="en-US" sz="2000" b="1" dirty="0">
                <a:solidFill>
                  <a:schemeClr val="bg1"/>
                </a:solidFill>
                <a:latin typeface="Lucida Console" charset="0"/>
              </a:rPr>
              <a:t>g++ </a:t>
            </a:r>
            <a:r>
              <a:rPr lang="en-US" sz="2000" dirty="0" err="1">
                <a:solidFill>
                  <a:schemeClr val="bg1"/>
                </a:solidFill>
                <a:latin typeface="Lucida Console" charset="0"/>
              </a:rPr>
              <a:t>myprog.cpp</a:t>
            </a:r>
            <a:r>
              <a:rPr lang="en-US" sz="2000" dirty="0">
                <a:solidFill>
                  <a:schemeClr val="bg1"/>
                </a:solidFill>
                <a:latin typeface="Lucida Console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Lucida Console" charset="0"/>
              </a:rPr>
              <a:t>–</a:t>
            </a:r>
            <a:r>
              <a:rPr lang="en-US" sz="2000" b="1" dirty="0" smtClean="0">
                <a:solidFill>
                  <a:schemeClr val="bg1"/>
                </a:solidFill>
                <a:latin typeface="Lucida Console" charset="0"/>
              </a:rPr>
              <a:t>l thread</a:t>
            </a:r>
          </a:p>
        </p:txBody>
      </p:sp>
      <p:sp>
        <p:nvSpPr>
          <p:cNvPr id="1397" name="TextBox 1396"/>
          <p:cNvSpPr txBox="1"/>
          <p:nvPr/>
        </p:nvSpPr>
        <p:spPr>
          <a:xfrm>
            <a:off x="7556500" y="4343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Lucida Console"/>
                <a:cs typeface="Lucida Console"/>
              </a:rPr>
              <a:t>p</a:t>
            </a:r>
            <a:endParaRPr lang="en-US" sz="2000" dirty="0">
              <a:solidFill>
                <a:srgbClr val="FFFFFF"/>
              </a:solidFill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2414126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19167 0.04445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222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16666 0.03334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3" y="166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6667 0.2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3" y="1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9166 0.2333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2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77 0.00417 L -0.02188 0.01157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6" grpId="0" animBg="1"/>
      <p:bldP spid="1397" grpId="0"/>
      <p:bldP spid="1397" grpId="1"/>
      <p:bldP spid="1397" grpId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09800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152400"/>
            <a:ext cx="4446270" cy="3134618"/>
            <a:chOff x="0" y="-491613"/>
            <a:chExt cx="5737122" cy="40446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491613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46322" y="2163097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000" y="304800"/>
            <a:ext cx="189827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09800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152400"/>
            <a:ext cx="4446270" cy="3134618"/>
            <a:chOff x="0" y="-491613"/>
            <a:chExt cx="5737122" cy="40446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491613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46322" y="2163097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000" y="304800"/>
            <a:ext cx="189827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85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09800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152400"/>
            <a:ext cx="4446270" cy="3134618"/>
            <a:chOff x="0" y="-491613"/>
            <a:chExt cx="5737122" cy="40446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491613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46322" y="2163097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000" y="304800"/>
            <a:ext cx="189827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1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2400" y="2209800"/>
            <a:ext cx="224409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200" b="1" cap="small" dirty="0">
                <a:solidFill>
                  <a:srgbClr val="FF0000"/>
                </a:solidFill>
              </a:rPr>
              <a:t>Sheriff-Detect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152400"/>
            <a:ext cx="4446270" cy="3134618"/>
            <a:chOff x="0" y="-491613"/>
            <a:chExt cx="5737122" cy="404466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491613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46322" y="2163097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000" y="304800"/>
            <a:ext cx="1898276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8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562802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258002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562802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181802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4419600"/>
            <a:ext cx="70866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https://</a:t>
            </a:r>
            <a:r>
              <a:rPr lang="en-US" sz="2800" b="1" dirty="0" err="1">
                <a:solidFill>
                  <a:srgbClr val="FFFF00"/>
                </a:solidFill>
                <a:latin typeface="+mj-lt"/>
              </a:rPr>
              <a:t>g</a:t>
            </a:r>
            <a:r>
              <a:rPr lang="en-US" sz="2800" b="1" dirty="0" err="1" smtClean="0">
                <a:solidFill>
                  <a:srgbClr val="FFFF00"/>
                </a:solidFill>
                <a:latin typeface="+mj-lt"/>
              </a:rPr>
              <a:t>ithub.com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/plasma-</a:t>
            </a:r>
            <a:r>
              <a:rPr lang="en-US" sz="2800" b="1" dirty="0" err="1" smtClean="0">
                <a:solidFill>
                  <a:srgbClr val="FFFF00"/>
                </a:solidFill>
                <a:latin typeface="+mj-lt"/>
              </a:rPr>
              <a:t>umass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/sheriff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3000" y="4876800"/>
            <a:ext cx="7086600" cy="523220"/>
          </a:xfrm>
          <a:prstGeom prst="rect">
            <a:avLst/>
          </a:prstGeom>
          <a:solidFill>
            <a:schemeClr val="tx1"/>
          </a:solidFill>
          <a:ln>
            <a:solidFill>
              <a:srgbClr val="FFFF00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https://</a:t>
            </a:r>
            <a:r>
              <a:rPr lang="en-US" sz="2800" b="1" dirty="0" err="1">
                <a:solidFill>
                  <a:srgbClr val="FFFF00"/>
                </a:solidFill>
                <a:latin typeface="+mj-lt"/>
              </a:rPr>
              <a:t>g</a:t>
            </a:r>
            <a:r>
              <a:rPr lang="en-US" sz="2800" b="1" dirty="0" err="1" smtClean="0">
                <a:solidFill>
                  <a:srgbClr val="FFFF00"/>
                </a:solidFill>
                <a:latin typeface="+mj-lt"/>
              </a:rPr>
              <a:t>ithub.com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/plasma-</a:t>
            </a:r>
            <a:r>
              <a:rPr lang="en-US" sz="2800" b="1" dirty="0" err="1" smtClean="0">
                <a:solidFill>
                  <a:srgbClr val="FFFF00"/>
                </a:solidFill>
                <a:latin typeface="+mj-lt"/>
              </a:rPr>
              <a:t>umass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</a:rPr>
              <a:t>/</a:t>
            </a:r>
            <a:r>
              <a:rPr lang="en-US" sz="2800" b="1" dirty="0" err="1" smtClean="0">
                <a:solidFill>
                  <a:srgbClr val="FFFF00"/>
                </a:solidFill>
                <a:latin typeface="+mj-lt"/>
              </a:rPr>
              <a:t>dthreads</a:t>
            </a:r>
            <a:endParaRPr lang="en-US" sz="2800" b="1" dirty="0" smtClean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30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00"/>
    </a:hlink>
    <a:folHlink>
      <a:srgbClr val="B2B2B2"/>
    </a:folHlink>
  </a:clrScheme>
  <a:fontScheme name="Blank Presentation">
    <a:majorFont>
      <a:latin typeface="Georgia"/>
      <a:ea typeface="ＭＳ Ｐゴシック"/>
      <a:cs typeface=""/>
    </a:majorFont>
    <a:minorFont>
      <a:latin typeface="Verdan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14605</TotalTime>
  <Words>2421</Words>
  <Application>Microsoft Macintosh PowerPoint</Application>
  <PresentationFormat>On-screen Show (4:3)</PresentationFormat>
  <Paragraphs>632</Paragraphs>
  <Slides>93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Slide Master</vt:lpstr>
      <vt:lpstr>Office Theme</vt:lpstr>
      <vt:lpstr>Multithreaded Programming for Mere Mortals</vt:lpstr>
      <vt:lpstr>In the Beginning…</vt:lpstr>
      <vt:lpstr>There was the Core.</vt:lpstr>
      <vt:lpstr>And it was Good.</vt:lpstr>
      <vt:lpstr>It was Very Good. Until…</vt:lpstr>
      <vt:lpstr>…the Apocalypse.</vt:lpstr>
      <vt:lpstr>And the Speed was no Moore.</vt:lpstr>
      <vt:lpstr>More is Moore (?)…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+ 850 lines…</vt:lpstr>
      <vt:lpstr>PowerPoint Presentation</vt:lpstr>
      <vt:lpstr>PowerPoint Presentation</vt:lpstr>
      <vt:lpstr>PowerPoint Presentation</vt:lpstr>
      <vt:lpstr>PowerPoint Presentation</vt:lpstr>
      <vt:lpstr>Isolation</vt:lpstr>
      <vt:lpstr>Performance: Processes vs. Threads</vt:lpstr>
      <vt:lpstr>Performance: Processes vs. Threads</vt:lpstr>
      <vt:lpstr>Performance: Processes vs. Threads</vt:lpstr>
      <vt:lpstr>PowerPoint Presentation</vt:lpstr>
      <vt:lpstr>PowerPoint Presentation</vt:lpstr>
      <vt:lpstr>Write back diffs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Output: PTU vs. Sheriff-Detect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Sheriff-Detect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Dthreads = Deterministic Execution =</vt:lpstr>
      <vt:lpstr>PowerPoint Presentation</vt:lpstr>
      <vt:lpstr>PowerPoint Presentation</vt:lpstr>
      <vt:lpstr>PowerPoint Presentation</vt:lpstr>
      <vt:lpstr>PowerPoint Presentation</vt:lpstr>
      <vt:lpstr>Update in Deterministic Time &amp;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218</cp:revision>
  <dcterms:created xsi:type="dcterms:W3CDTF">2010-09-27T23:04:25Z</dcterms:created>
  <dcterms:modified xsi:type="dcterms:W3CDTF">2012-10-01T18:57:34Z</dcterms:modified>
</cp:coreProperties>
</file>